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27"/>
  </p:notesMasterIdLst>
  <p:sldIdLst>
    <p:sldId id="304" r:id="rId3"/>
    <p:sldId id="461" r:id="rId4"/>
    <p:sldId id="443" r:id="rId5"/>
    <p:sldId id="445" r:id="rId6"/>
    <p:sldId id="446" r:id="rId7"/>
    <p:sldId id="447" r:id="rId8"/>
    <p:sldId id="464" r:id="rId9"/>
    <p:sldId id="448" r:id="rId10"/>
    <p:sldId id="449" r:id="rId11"/>
    <p:sldId id="450" r:id="rId12"/>
    <p:sldId id="451" r:id="rId13"/>
    <p:sldId id="452" r:id="rId14"/>
    <p:sldId id="453" r:id="rId15"/>
    <p:sldId id="454" r:id="rId16"/>
    <p:sldId id="465" r:id="rId17"/>
    <p:sldId id="455" r:id="rId18"/>
    <p:sldId id="456" r:id="rId19"/>
    <p:sldId id="457" r:id="rId20"/>
    <p:sldId id="458" r:id="rId21"/>
    <p:sldId id="459" r:id="rId22"/>
    <p:sldId id="444" r:id="rId23"/>
    <p:sldId id="462" r:id="rId24"/>
    <p:sldId id="460" r:id="rId25"/>
    <p:sldId id="403"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412" autoAdjust="0"/>
  </p:normalViewPr>
  <p:slideViewPr>
    <p:cSldViewPr snapToGrid="0" snapToObjects="1">
      <p:cViewPr varScale="1">
        <p:scale>
          <a:sx n="62" d="100"/>
          <a:sy n="62" d="100"/>
        </p:scale>
        <p:origin x="1400" y="3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hyperlink" Target="https://msrc.microsoft.com/blog/2024/03/update-on-microsoft-actions-following-attack-by-nation-state-actor-midnight-blizzard/"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4.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_rels/drawing1.xml.rels><?xml version="1.0" encoding="UTF-8" standalone="yes"?>
<Relationships xmlns="http://schemas.openxmlformats.org/package/2006/relationships"><Relationship Id="rId1" Type="http://schemas.openxmlformats.org/officeDocument/2006/relationships/hyperlink" Target="https://msrc.microsoft.com/blog/2024/03/update-on-microsoft-actions-following-attack-by-nation-state-actor-midnight-blizzard/"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svg"/><Relationship Id="rId1" Type="http://schemas.openxmlformats.org/officeDocument/2006/relationships/image" Target="../media/image22.png"/><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0A407-0DC7-431F-B58C-B4810101DB56}"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2F3B7DE9-2A5D-4CC3-8789-2755171A29E3}">
      <dgm:prSet/>
      <dgm:spPr/>
      <dgm:t>
        <a:bodyPr/>
        <a:lstStyle/>
        <a:p>
          <a:r>
            <a:rPr lang="en-US"/>
            <a:t>Is security possible?</a:t>
          </a:r>
        </a:p>
      </dgm:t>
    </dgm:pt>
    <dgm:pt modelId="{2DEB0E9A-C76F-4C49-8ADC-604052C97EBE}" type="parTrans" cxnId="{42CB0F68-5F41-4954-9A1E-C5F9A85D43B4}">
      <dgm:prSet/>
      <dgm:spPr/>
      <dgm:t>
        <a:bodyPr/>
        <a:lstStyle/>
        <a:p>
          <a:endParaRPr lang="en-US"/>
        </a:p>
      </dgm:t>
    </dgm:pt>
    <dgm:pt modelId="{EC0E392D-B7FC-419E-8E2D-58C6A43A7D92}" type="sibTrans" cxnId="{42CB0F68-5F41-4954-9A1E-C5F9A85D43B4}">
      <dgm:prSet/>
      <dgm:spPr/>
      <dgm:t>
        <a:bodyPr/>
        <a:lstStyle/>
        <a:p>
          <a:endParaRPr lang="en-US"/>
        </a:p>
      </dgm:t>
    </dgm:pt>
    <dgm:pt modelId="{04AEC523-EB0E-4A1F-BBC5-DAE192ADB874}">
      <dgm:prSet/>
      <dgm:spPr/>
      <dgm:t>
        <a:bodyPr/>
        <a:lstStyle/>
        <a:p>
          <a:r>
            <a:rPr lang="en-US"/>
            <a:t>Microsoft Incident</a:t>
          </a:r>
        </a:p>
      </dgm:t>
    </dgm:pt>
    <dgm:pt modelId="{B212C75D-DAA5-481E-8548-8A298ED28839}" type="parTrans" cxnId="{8947A6BC-FA8E-401B-9608-3E13D998949C}">
      <dgm:prSet/>
      <dgm:spPr/>
      <dgm:t>
        <a:bodyPr/>
        <a:lstStyle/>
        <a:p>
          <a:endParaRPr lang="en-US"/>
        </a:p>
      </dgm:t>
    </dgm:pt>
    <dgm:pt modelId="{D6D7F76C-9F4C-4B5D-B026-B98D57196E35}" type="sibTrans" cxnId="{8947A6BC-FA8E-401B-9608-3E13D998949C}">
      <dgm:prSet/>
      <dgm:spPr/>
      <dgm:t>
        <a:bodyPr/>
        <a:lstStyle/>
        <a:p>
          <a:endParaRPr lang="en-US"/>
        </a:p>
      </dgm:t>
    </dgm:pt>
    <dgm:pt modelId="{838EFDDA-1360-405B-B8E8-DD1A0033C5A7}">
      <dgm:prSet/>
      <dgm:spPr/>
      <dgm:t>
        <a:bodyPr/>
        <a:lstStyle/>
        <a:p>
          <a:r>
            <a:rPr lang="en-US" b="1"/>
            <a:t>Method</a:t>
          </a:r>
          <a:r>
            <a:rPr lang="en-US"/>
            <a:t>: Password spraying on a legacy test account lacking MFA.</a:t>
          </a:r>
        </a:p>
      </dgm:t>
    </dgm:pt>
    <dgm:pt modelId="{603751E6-2ACE-46CF-B485-803A6C7A87DE}" type="parTrans" cxnId="{4612064C-49EF-4275-AC02-29A4169215D8}">
      <dgm:prSet/>
      <dgm:spPr/>
      <dgm:t>
        <a:bodyPr/>
        <a:lstStyle/>
        <a:p>
          <a:endParaRPr lang="en-US"/>
        </a:p>
      </dgm:t>
    </dgm:pt>
    <dgm:pt modelId="{93F2D4B9-AD1A-4DA4-A324-302F5587D096}" type="sibTrans" cxnId="{4612064C-49EF-4275-AC02-29A4169215D8}">
      <dgm:prSet/>
      <dgm:spPr/>
      <dgm:t>
        <a:bodyPr/>
        <a:lstStyle/>
        <a:p>
          <a:endParaRPr lang="en-US"/>
        </a:p>
      </dgm:t>
    </dgm:pt>
    <dgm:pt modelId="{9B6349EA-17BF-4A1A-8392-166BC0545B25}">
      <dgm:prSet/>
      <dgm:spPr/>
      <dgm:t>
        <a:bodyPr/>
        <a:lstStyle/>
        <a:p>
          <a:r>
            <a:rPr lang="en-US" b="1"/>
            <a:t>Impact</a:t>
          </a:r>
          <a:r>
            <a:rPr lang="en-US"/>
            <a:t>: Accessed emails and documents of senior Microsoft executives and legal/security teams.</a:t>
          </a:r>
        </a:p>
      </dgm:t>
    </dgm:pt>
    <dgm:pt modelId="{1EFAD60F-2CF3-4779-9417-DA10099954CF}" type="parTrans" cxnId="{0D404534-AD8A-4B1F-A658-9C9400BA84CB}">
      <dgm:prSet/>
      <dgm:spPr/>
      <dgm:t>
        <a:bodyPr/>
        <a:lstStyle/>
        <a:p>
          <a:endParaRPr lang="en-US"/>
        </a:p>
      </dgm:t>
    </dgm:pt>
    <dgm:pt modelId="{46BFFE41-BEFD-4AAF-86C7-45E1F45CF271}" type="sibTrans" cxnId="{0D404534-AD8A-4B1F-A658-9C9400BA84CB}">
      <dgm:prSet/>
      <dgm:spPr/>
      <dgm:t>
        <a:bodyPr/>
        <a:lstStyle/>
        <a:p>
          <a:endParaRPr lang="en-US"/>
        </a:p>
      </dgm:t>
    </dgm:pt>
    <dgm:pt modelId="{6027A327-2533-4E22-B2F7-751BD0284B27}">
      <dgm:prSet/>
      <dgm:spPr/>
      <dgm:t>
        <a:bodyPr/>
        <a:lstStyle/>
        <a:p>
          <a:r>
            <a:rPr lang="en-US" b="1"/>
            <a:t>Duration</a:t>
          </a:r>
          <a:r>
            <a:rPr lang="en-US"/>
            <a:t>: Undetected for nearly 2 months.</a:t>
          </a:r>
        </a:p>
      </dgm:t>
    </dgm:pt>
    <dgm:pt modelId="{EBA4FAFD-2148-4F85-8150-4049C43F3B66}" type="parTrans" cxnId="{F1C31FAD-9BAF-4CF4-9BE3-31BDACF6785A}">
      <dgm:prSet/>
      <dgm:spPr/>
      <dgm:t>
        <a:bodyPr/>
        <a:lstStyle/>
        <a:p>
          <a:endParaRPr lang="en-US"/>
        </a:p>
      </dgm:t>
    </dgm:pt>
    <dgm:pt modelId="{5C92764B-25E0-4DF2-A1C2-240C6065DA09}" type="sibTrans" cxnId="{F1C31FAD-9BAF-4CF4-9BE3-31BDACF6785A}">
      <dgm:prSet/>
      <dgm:spPr/>
      <dgm:t>
        <a:bodyPr/>
        <a:lstStyle/>
        <a:p>
          <a:endParaRPr lang="en-US"/>
        </a:p>
      </dgm:t>
    </dgm:pt>
    <dgm:pt modelId="{0C3083EF-E141-4568-B42A-29195A1E4C7E}">
      <dgm:prSet/>
      <dgm:spPr/>
      <dgm:t>
        <a:bodyPr/>
        <a:lstStyle/>
        <a:p>
          <a:r>
            <a:rPr lang="en-US" b="1"/>
            <a:t>Response</a:t>
          </a:r>
          <a:r>
            <a:rPr lang="en-US"/>
            <a:t>: Microsoft removed access and disclosed the breach in January 2024 </a:t>
          </a:r>
        </a:p>
      </dgm:t>
    </dgm:pt>
    <dgm:pt modelId="{2FD73F01-C008-4B51-A700-B83824E84F52}" type="parTrans" cxnId="{5B3C7EE2-D29D-41D9-9F66-E36ACB3A7E77}">
      <dgm:prSet/>
      <dgm:spPr/>
      <dgm:t>
        <a:bodyPr/>
        <a:lstStyle/>
        <a:p>
          <a:endParaRPr lang="en-US"/>
        </a:p>
      </dgm:t>
    </dgm:pt>
    <dgm:pt modelId="{74808E1E-02A4-4643-BB28-44E13963C35A}" type="sibTrans" cxnId="{5B3C7EE2-D29D-41D9-9F66-E36ACB3A7E77}">
      <dgm:prSet/>
      <dgm:spPr/>
      <dgm:t>
        <a:bodyPr/>
        <a:lstStyle/>
        <a:p>
          <a:endParaRPr lang="en-US"/>
        </a:p>
      </dgm:t>
    </dgm:pt>
    <dgm:pt modelId="{B8096E49-23E2-454B-B6F4-AA050D9E451F}">
      <dgm:prSet/>
      <dgm:spPr/>
      <dgm:t>
        <a:bodyPr/>
        <a:lstStyle/>
        <a:p>
          <a:r>
            <a:rPr lang="en-US" dirty="0">
              <a:hlinkClick xmlns:r="http://schemas.openxmlformats.org/officeDocument/2006/relationships" r:id="rId1"/>
            </a:rPr>
            <a:t>https://msrc.microsoft.com/blog/2024/03/update-on-microsoft-actions-following-attack-by-nation-state-actor-midnight-blizzard</a:t>
          </a:r>
          <a:r>
            <a:rPr lang="en-US" dirty="0"/>
            <a:t>/</a:t>
          </a:r>
        </a:p>
      </dgm:t>
    </dgm:pt>
    <dgm:pt modelId="{83B0442D-3194-465B-9427-3F1E1BFA9677}" type="parTrans" cxnId="{E58A4E3C-CFD1-4DEF-9CFE-07349B905D9D}">
      <dgm:prSet/>
      <dgm:spPr/>
      <dgm:t>
        <a:bodyPr/>
        <a:lstStyle/>
        <a:p>
          <a:endParaRPr lang="en-US"/>
        </a:p>
      </dgm:t>
    </dgm:pt>
    <dgm:pt modelId="{7DAEB5D6-E949-43AA-A50D-26103D71EB8B}" type="sibTrans" cxnId="{E58A4E3C-CFD1-4DEF-9CFE-07349B905D9D}">
      <dgm:prSet/>
      <dgm:spPr/>
      <dgm:t>
        <a:bodyPr/>
        <a:lstStyle/>
        <a:p>
          <a:endParaRPr lang="en-US"/>
        </a:p>
      </dgm:t>
    </dgm:pt>
    <dgm:pt modelId="{1AE0D40E-F2E6-4FBD-8F21-439E74766D6D}">
      <dgm:prSet/>
      <dgm:spPr/>
      <dgm:t>
        <a:bodyPr/>
        <a:lstStyle/>
        <a:p>
          <a:r>
            <a:rPr lang="en-US" dirty="0"/>
            <a:t>Isolation of users</a:t>
          </a:r>
        </a:p>
      </dgm:t>
    </dgm:pt>
    <dgm:pt modelId="{328A390C-01C7-4913-9D63-BA1B87B12D68}" type="parTrans" cxnId="{9432A553-7E68-4E70-AA47-09E889299671}">
      <dgm:prSet/>
      <dgm:spPr/>
      <dgm:t>
        <a:bodyPr/>
        <a:lstStyle/>
        <a:p>
          <a:endParaRPr lang="en-US"/>
        </a:p>
      </dgm:t>
    </dgm:pt>
    <dgm:pt modelId="{E7FAB100-4AE8-43B5-A907-FC9EEA093ED2}" type="sibTrans" cxnId="{9432A553-7E68-4E70-AA47-09E889299671}">
      <dgm:prSet/>
      <dgm:spPr/>
      <dgm:t>
        <a:bodyPr/>
        <a:lstStyle/>
        <a:p>
          <a:endParaRPr lang="en-US"/>
        </a:p>
      </dgm:t>
    </dgm:pt>
    <dgm:pt modelId="{92C9F47C-7B7F-4BC3-AB10-3A460DCD4E2A}">
      <dgm:prSet/>
      <dgm:spPr/>
      <dgm:t>
        <a:bodyPr/>
        <a:lstStyle/>
        <a:p>
          <a:r>
            <a:rPr lang="en-US"/>
            <a:t>Legal and process issues</a:t>
          </a:r>
        </a:p>
      </dgm:t>
    </dgm:pt>
    <dgm:pt modelId="{DF72C9EA-30F7-462F-A82A-336667FD2041}" type="parTrans" cxnId="{700E8B3D-854E-45F8-9678-C19CC9D2CF19}">
      <dgm:prSet/>
      <dgm:spPr/>
      <dgm:t>
        <a:bodyPr/>
        <a:lstStyle/>
        <a:p>
          <a:endParaRPr lang="en-US"/>
        </a:p>
      </dgm:t>
    </dgm:pt>
    <dgm:pt modelId="{D83F731F-9D79-4584-A3FA-DDD5148868CE}" type="sibTrans" cxnId="{700E8B3D-854E-45F8-9678-C19CC9D2CF19}">
      <dgm:prSet/>
      <dgm:spPr/>
      <dgm:t>
        <a:bodyPr/>
        <a:lstStyle/>
        <a:p>
          <a:endParaRPr lang="en-US"/>
        </a:p>
      </dgm:t>
    </dgm:pt>
    <dgm:pt modelId="{06D4486B-9F6A-4C59-B62D-5FFE2DA9B3A7}">
      <dgm:prSet/>
      <dgm:spPr/>
      <dgm:t>
        <a:bodyPr/>
        <a:lstStyle/>
        <a:p>
          <a:r>
            <a:rPr lang="en-US"/>
            <a:t>Physical security</a:t>
          </a:r>
        </a:p>
      </dgm:t>
    </dgm:pt>
    <dgm:pt modelId="{D864AD1C-F09C-4EFE-836D-1BC4B26C8DAF}" type="parTrans" cxnId="{EC532EA1-E38A-4E4E-B545-5C6F2028E9E1}">
      <dgm:prSet/>
      <dgm:spPr/>
      <dgm:t>
        <a:bodyPr/>
        <a:lstStyle/>
        <a:p>
          <a:endParaRPr lang="en-US"/>
        </a:p>
      </dgm:t>
    </dgm:pt>
    <dgm:pt modelId="{64D90073-857C-48FD-8753-E029C15146A9}" type="sibTrans" cxnId="{EC532EA1-E38A-4E4E-B545-5C6F2028E9E1}">
      <dgm:prSet/>
      <dgm:spPr/>
      <dgm:t>
        <a:bodyPr/>
        <a:lstStyle/>
        <a:p>
          <a:endParaRPr lang="en-US"/>
        </a:p>
      </dgm:t>
    </dgm:pt>
    <dgm:pt modelId="{E95D63D4-2DDE-4145-984C-62E5E08EEF6D}">
      <dgm:prSet/>
      <dgm:spPr/>
      <dgm:t>
        <a:bodyPr/>
        <a:lstStyle/>
        <a:p>
          <a:r>
            <a:rPr lang="en-US"/>
            <a:t>Can we be secure if we are in same cloud as hacker? (Sony Incident)</a:t>
          </a:r>
          <a:endParaRPr lang="en-US" dirty="0"/>
        </a:p>
      </dgm:t>
    </dgm:pt>
    <dgm:pt modelId="{1D4D7AAB-C2B0-4FC8-8447-97A7E0088FED}" type="parTrans" cxnId="{06EA3B9D-CFAE-4216-AA0F-DAED3795B2F3}">
      <dgm:prSet/>
      <dgm:spPr/>
      <dgm:t>
        <a:bodyPr/>
        <a:lstStyle/>
        <a:p>
          <a:endParaRPr lang="en-US"/>
        </a:p>
      </dgm:t>
    </dgm:pt>
    <dgm:pt modelId="{7C9BE10F-527C-46D3-9815-B1185A13A22E}" type="sibTrans" cxnId="{06EA3B9D-CFAE-4216-AA0F-DAED3795B2F3}">
      <dgm:prSet/>
      <dgm:spPr/>
      <dgm:t>
        <a:bodyPr/>
        <a:lstStyle/>
        <a:p>
          <a:endParaRPr lang="en-US"/>
        </a:p>
      </dgm:t>
    </dgm:pt>
    <dgm:pt modelId="{C02EE242-03F0-49F2-A805-352DF0832F21}">
      <dgm:prSet/>
      <dgm:spPr/>
      <dgm:t>
        <a:bodyPr/>
        <a:lstStyle/>
        <a:p>
          <a:r>
            <a:rPr lang="en-US" dirty="0"/>
            <a:t>Rented amazon EC2 servers</a:t>
          </a:r>
        </a:p>
      </dgm:t>
    </dgm:pt>
    <dgm:pt modelId="{81082089-3A04-4857-B41C-FC60F7ED4ECA}" type="parTrans" cxnId="{E0FA8768-23FD-4C0C-BD90-E32FEDA51B04}">
      <dgm:prSet/>
      <dgm:spPr/>
      <dgm:t>
        <a:bodyPr/>
        <a:lstStyle/>
        <a:p>
          <a:endParaRPr lang="en-US"/>
        </a:p>
      </dgm:t>
    </dgm:pt>
    <dgm:pt modelId="{BAD54B48-C865-4024-8FC7-52576AB7C339}" type="sibTrans" cxnId="{E0FA8768-23FD-4C0C-BD90-E32FEDA51B04}">
      <dgm:prSet/>
      <dgm:spPr/>
      <dgm:t>
        <a:bodyPr/>
        <a:lstStyle/>
        <a:p>
          <a:endParaRPr lang="en-US"/>
        </a:p>
      </dgm:t>
    </dgm:pt>
    <dgm:pt modelId="{2B0EDD64-ACCD-40E2-8C36-ACCE8AA59E6D}">
      <dgm:prSet/>
      <dgm:spPr/>
      <dgm:t>
        <a:bodyPr/>
        <a:lstStyle/>
        <a:p>
          <a:r>
            <a:rPr lang="en-US"/>
            <a:t>Mounted attack on Sony playstation network</a:t>
          </a:r>
          <a:endParaRPr lang="en-US" dirty="0"/>
        </a:p>
      </dgm:t>
    </dgm:pt>
    <dgm:pt modelId="{009E5620-D087-4C82-918B-D1817003169F}" type="parTrans" cxnId="{FCCC316A-9354-48BB-B3D6-2ADB87674129}">
      <dgm:prSet/>
      <dgm:spPr/>
      <dgm:t>
        <a:bodyPr/>
        <a:lstStyle/>
        <a:p>
          <a:endParaRPr lang="en-US"/>
        </a:p>
      </dgm:t>
    </dgm:pt>
    <dgm:pt modelId="{5C64A43E-4034-45EC-AA85-3A341803A372}" type="sibTrans" cxnId="{FCCC316A-9354-48BB-B3D6-2ADB87674129}">
      <dgm:prSet/>
      <dgm:spPr/>
      <dgm:t>
        <a:bodyPr/>
        <a:lstStyle/>
        <a:p>
          <a:endParaRPr lang="en-US"/>
        </a:p>
      </dgm:t>
    </dgm:pt>
    <dgm:pt modelId="{80427DB7-7A8D-4823-AAC5-F5A09CDA880B}">
      <dgm:prSet/>
      <dgm:spPr/>
      <dgm:t>
        <a:bodyPr/>
        <a:lstStyle/>
        <a:p>
          <a:r>
            <a:rPr lang="en-US"/>
            <a:t>Compromised 100 million user accounts</a:t>
          </a:r>
          <a:endParaRPr lang="en-US" dirty="0"/>
        </a:p>
      </dgm:t>
    </dgm:pt>
    <dgm:pt modelId="{60F155CD-E581-4AE1-9E8F-6021CA136B57}" type="parTrans" cxnId="{FA7E75E1-E08C-4293-9C89-02A1F4B4BE54}">
      <dgm:prSet/>
      <dgm:spPr/>
      <dgm:t>
        <a:bodyPr/>
        <a:lstStyle/>
        <a:p>
          <a:endParaRPr lang="en-US"/>
        </a:p>
      </dgm:t>
    </dgm:pt>
    <dgm:pt modelId="{63C5F477-451E-49EF-83B8-23A0D1503687}" type="sibTrans" cxnId="{FA7E75E1-E08C-4293-9C89-02A1F4B4BE54}">
      <dgm:prSet/>
      <dgm:spPr/>
      <dgm:t>
        <a:bodyPr/>
        <a:lstStyle/>
        <a:p>
          <a:endParaRPr lang="en-US"/>
        </a:p>
      </dgm:t>
    </dgm:pt>
    <dgm:pt modelId="{9CA81817-7EE1-45A3-8527-BEAA72725335}" type="pres">
      <dgm:prSet presAssocID="{12E0A407-0DC7-431F-B58C-B4810101DB56}" presName="linear" presStyleCnt="0">
        <dgm:presLayoutVars>
          <dgm:dir/>
          <dgm:animLvl val="lvl"/>
          <dgm:resizeHandles val="exact"/>
        </dgm:presLayoutVars>
      </dgm:prSet>
      <dgm:spPr/>
    </dgm:pt>
    <dgm:pt modelId="{5F245AE0-CB06-4D50-B030-85541D885BCD}" type="pres">
      <dgm:prSet presAssocID="{2F3B7DE9-2A5D-4CC3-8789-2755171A29E3}" presName="parentLin" presStyleCnt="0"/>
      <dgm:spPr/>
    </dgm:pt>
    <dgm:pt modelId="{008651D6-9C05-4F1A-8FAA-9A7D76463F86}" type="pres">
      <dgm:prSet presAssocID="{2F3B7DE9-2A5D-4CC3-8789-2755171A29E3}" presName="parentLeftMargin" presStyleLbl="node1" presStyleIdx="0" presStyleCnt="4"/>
      <dgm:spPr/>
    </dgm:pt>
    <dgm:pt modelId="{8DFF0C6A-5B73-40D5-B5DE-8080897C2036}" type="pres">
      <dgm:prSet presAssocID="{2F3B7DE9-2A5D-4CC3-8789-2755171A29E3}" presName="parentText" presStyleLbl="node1" presStyleIdx="0" presStyleCnt="4">
        <dgm:presLayoutVars>
          <dgm:chMax val="0"/>
          <dgm:bulletEnabled val="1"/>
        </dgm:presLayoutVars>
      </dgm:prSet>
      <dgm:spPr/>
    </dgm:pt>
    <dgm:pt modelId="{B5ED438D-06D9-4990-9930-7013A7CAF87D}" type="pres">
      <dgm:prSet presAssocID="{2F3B7DE9-2A5D-4CC3-8789-2755171A29E3}" presName="negativeSpace" presStyleCnt="0"/>
      <dgm:spPr/>
    </dgm:pt>
    <dgm:pt modelId="{B331B92D-1F93-44F8-A320-E5B59C18A615}" type="pres">
      <dgm:prSet presAssocID="{2F3B7DE9-2A5D-4CC3-8789-2755171A29E3}" presName="childText" presStyleLbl="conFgAcc1" presStyleIdx="0" presStyleCnt="4">
        <dgm:presLayoutVars>
          <dgm:bulletEnabled val="1"/>
        </dgm:presLayoutVars>
      </dgm:prSet>
      <dgm:spPr/>
    </dgm:pt>
    <dgm:pt modelId="{CE67EEB5-1F67-4953-986B-D8EACEABE05E}" type="pres">
      <dgm:prSet presAssocID="{EC0E392D-B7FC-419E-8E2D-58C6A43A7D92}" presName="spaceBetweenRectangles" presStyleCnt="0"/>
      <dgm:spPr/>
    </dgm:pt>
    <dgm:pt modelId="{0ED08105-4561-4452-A0AF-A8B40A6B1374}" type="pres">
      <dgm:prSet presAssocID="{04AEC523-EB0E-4A1F-BBC5-DAE192ADB874}" presName="parentLin" presStyleCnt="0"/>
      <dgm:spPr/>
    </dgm:pt>
    <dgm:pt modelId="{7D0CE8CC-D632-439C-BB4F-26CF45ED8514}" type="pres">
      <dgm:prSet presAssocID="{04AEC523-EB0E-4A1F-BBC5-DAE192ADB874}" presName="parentLeftMargin" presStyleLbl="node1" presStyleIdx="0" presStyleCnt="4"/>
      <dgm:spPr/>
    </dgm:pt>
    <dgm:pt modelId="{DED7C06B-3EDB-4F9C-B768-317AEA247FC1}" type="pres">
      <dgm:prSet presAssocID="{04AEC523-EB0E-4A1F-BBC5-DAE192ADB874}" presName="parentText" presStyleLbl="node1" presStyleIdx="1" presStyleCnt="4">
        <dgm:presLayoutVars>
          <dgm:chMax val="0"/>
          <dgm:bulletEnabled val="1"/>
        </dgm:presLayoutVars>
      </dgm:prSet>
      <dgm:spPr/>
    </dgm:pt>
    <dgm:pt modelId="{2DD2D771-87AF-4827-93B1-485D7C9BF11C}" type="pres">
      <dgm:prSet presAssocID="{04AEC523-EB0E-4A1F-BBC5-DAE192ADB874}" presName="negativeSpace" presStyleCnt="0"/>
      <dgm:spPr/>
    </dgm:pt>
    <dgm:pt modelId="{807FCF2A-9DF6-4F5F-9048-2909D554ADA3}" type="pres">
      <dgm:prSet presAssocID="{04AEC523-EB0E-4A1F-BBC5-DAE192ADB874}" presName="childText" presStyleLbl="conFgAcc1" presStyleIdx="1" presStyleCnt="4">
        <dgm:presLayoutVars>
          <dgm:bulletEnabled val="1"/>
        </dgm:presLayoutVars>
      </dgm:prSet>
      <dgm:spPr/>
    </dgm:pt>
    <dgm:pt modelId="{196C2A7C-F786-4A34-9A77-184FD143F531}" type="pres">
      <dgm:prSet presAssocID="{D6D7F76C-9F4C-4B5D-B026-B98D57196E35}" presName="spaceBetweenRectangles" presStyleCnt="0"/>
      <dgm:spPr/>
    </dgm:pt>
    <dgm:pt modelId="{E0482245-C429-4318-A298-2DED8D2ABFEA}" type="pres">
      <dgm:prSet presAssocID="{1AE0D40E-F2E6-4FBD-8F21-439E74766D6D}" presName="parentLin" presStyleCnt="0"/>
      <dgm:spPr/>
    </dgm:pt>
    <dgm:pt modelId="{AE04B21E-26BE-47A5-8421-150235ECA4DB}" type="pres">
      <dgm:prSet presAssocID="{1AE0D40E-F2E6-4FBD-8F21-439E74766D6D}" presName="parentLeftMargin" presStyleLbl="node1" presStyleIdx="1" presStyleCnt="4"/>
      <dgm:spPr/>
    </dgm:pt>
    <dgm:pt modelId="{407DCE2E-218B-4CCE-9786-BD5C319E3F8B}" type="pres">
      <dgm:prSet presAssocID="{1AE0D40E-F2E6-4FBD-8F21-439E74766D6D}" presName="parentText" presStyleLbl="node1" presStyleIdx="2" presStyleCnt="4">
        <dgm:presLayoutVars>
          <dgm:chMax val="0"/>
          <dgm:bulletEnabled val="1"/>
        </dgm:presLayoutVars>
      </dgm:prSet>
      <dgm:spPr/>
    </dgm:pt>
    <dgm:pt modelId="{266A15E3-D5A7-47C7-A3E7-545594AD2799}" type="pres">
      <dgm:prSet presAssocID="{1AE0D40E-F2E6-4FBD-8F21-439E74766D6D}" presName="negativeSpace" presStyleCnt="0"/>
      <dgm:spPr/>
    </dgm:pt>
    <dgm:pt modelId="{524D7317-A861-4310-BA38-2DC0BF40030F}" type="pres">
      <dgm:prSet presAssocID="{1AE0D40E-F2E6-4FBD-8F21-439E74766D6D}" presName="childText" presStyleLbl="conFgAcc1" presStyleIdx="2" presStyleCnt="4">
        <dgm:presLayoutVars>
          <dgm:bulletEnabled val="1"/>
        </dgm:presLayoutVars>
      </dgm:prSet>
      <dgm:spPr/>
    </dgm:pt>
    <dgm:pt modelId="{0764C6A2-6319-4240-91DA-876DCF0A181D}" type="pres">
      <dgm:prSet presAssocID="{E7FAB100-4AE8-43B5-A907-FC9EEA093ED2}" presName="spaceBetweenRectangles" presStyleCnt="0"/>
      <dgm:spPr/>
    </dgm:pt>
    <dgm:pt modelId="{B6CAF63C-45BB-4158-9B5C-DB3458CC046F}" type="pres">
      <dgm:prSet presAssocID="{92C9F47C-7B7F-4BC3-AB10-3A460DCD4E2A}" presName="parentLin" presStyleCnt="0"/>
      <dgm:spPr/>
    </dgm:pt>
    <dgm:pt modelId="{3BE54FA2-620E-437D-BECF-532D92074746}" type="pres">
      <dgm:prSet presAssocID="{92C9F47C-7B7F-4BC3-AB10-3A460DCD4E2A}" presName="parentLeftMargin" presStyleLbl="node1" presStyleIdx="2" presStyleCnt="4"/>
      <dgm:spPr/>
    </dgm:pt>
    <dgm:pt modelId="{9F5D1623-2A26-417C-B4E8-6C42C5DACCE6}" type="pres">
      <dgm:prSet presAssocID="{92C9F47C-7B7F-4BC3-AB10-3A460DCD4E2A}" presName="parentText" presStyleLbl="node1" presStyleIdx="3" presStyleCnt="4">
        <dgm:presLayoutVars>
          <dgm:chMax val="0"/>
          <dgm:bulletEnabled val="1"/>
        </dgm:presLayoutVars>
      </dgm:prSet>
      <dgm:spPr/>
    </dgm:pt>
    <dgm:pt modelId="{6C6564E4-D07C-4A9C-85E4-D504FB490C59}" type="pres">
      <dgm:prSet presAssocID="{92C9F47C-7B7F-4BC3-AB10-3A460DCD4E2A}" presName="negativeSpace" presStyleCnt="0"/>
      <dgm:spPr/>
    </dgm:pt>
    <dgm:pt modelId="{77EB43AD-0F6C-48B6-BD5A-FDD1156E8B01}" type="pres">
      <dgm:prSet presAssocID="{92C9F47C-7B7F-4BC3-AB10-3A460DCD4E2A}" presName="childText" presStyleLbl="conFgAcc1" presStyleIdx="3" presStyleCnt="4">
        <dgm:presLayoutVars>
          <dgm:bulletEnabled val="1"/>
        </dgm:presLayoutVars>
      </dgm:prSet>
      <dgm:spPr/>
    </dgm:pt>
  </dgm:ptLst>
  <dgm:cxnLst>
    <dgm:cxn modelId="{0D404534-AD8A-4B1F-A658-9C9400BA84CB}" srcId="{04AEC523-EB0E-4A1F-BBC5-DAE192ADB874}" destId="{9B6349EA-17BF-4A1A-8392-166BC0545B25}" srcOrd="1" destOrd="0" parTransId="{1EFAD60F-2CF3-4779-9417-DA10099954CF}" sibTransId="{46BFFE41-BEFD-4AAF-86C7-45E1F45CF271}"/>
    <dgm:cxn modelId="{E58A4E3C-CFD1-4DEF-9CFE-07349B905D9D}" srcId="{04AEC523-EB0E-4A1F-BBC5-DAE192ADB874}" destId="{B8096E49-23E2-454B-B6F4-AA050D9E451F}" srcOrd="4" destOrd="0" parTransId="{83B0442D-3194-465B-9427-3F1E1BFA9677}" sibTransId="{7DAEB5D6-E949-43AA-A50D-26103D71EB8B}"/>
    <dgm:cxn modelId="{87A6853C-FAF9-4522-836C-E883FBDE4E0C}" type="presOf" srcId="{6027A327-2533-4E22-B2F7-751BD0284B27}" destId="{807FCF2A-9DF6-4F5F-9048-2909D554ADA3}" srcOrd="0" destOrd="2" presId="urn:microsoft.com/office/officeart/2005/8/layout/list1"/>
    <dgm:cxn modelId="{700E8B3D-854E-45F8-9678-C19CC9D2CF19}" srcId="{12E0A407-0DC7-431F-B58C-B4810101DB56}" destId="{92C9F47C-7B7F-4BC3-AB10-3A460DCD4E2A}" srcOrd="3" destOrd="0" parTransId="{DF72C9EA-30F7-462F-A82A-336667FD2041}" sibTransId="{D83F731F-9D79-4584-A3FA-DDD5148868CE}"/>
    <dgm:cxn modelId="{B9600661-B36E-46CC-B45E-D2888C032AF9}" type="presOf" srcId="{92C9F47C-7B7F-4BC3-AB10-3A460DCD4E2A}" destId="{3BE54FA2-620E-437D-BECF-532D92074746}" srcOrd="0" destOrd="0" presId="urn:microsoft.com/office/officeart/2005/8/layout/list1"/>
    <dgm:cxn modelId="{98477244-F285-4AE7-A004-52573511FF1B}" type="presOf" srcId="{92C9F47C-7B7F-4BC3-AB10-3A460DCD4E2A}" destId="{9F5D1623-2A26-417C-B4E8-6C42C5DACCE6}" srcOrd="1" destOrd="0" presId="urn:microsoft.com/office/officeart/2005/8/layout/list1"/>
    <dgm:cxn modelId="{64B00448-8A44-47A3-BE12-B55B78AA0950}" type="presOf" srcId="{06D4486B-9F6A-4C59-B62D-5FFE2DA9B3A7}" destId="{77EB43AD-0F6C-48B6-BD5A-FDD1156E8B01}" srcOrd="0" destOrd="0" presId="urn:microsoft.com/office/officeart/2005/8/layout/list1"/>
    <dgm:cxn modelId="{42CB0F68-5F41-4954-9A1E-C5F9A85D43B4}" srcId="{12E0A407-0DC7-431F-B58C-B4810101DB56}" destId="{2F3B7DE9-2A5D-4CC3-8789-2755171A29E3}" srcOrd="0" destOrd="0" parTransId="{2DEB0E9A-C76F-4C49-8ADC-604052C97EBE}" sibTransId="{EC0E392D-B7FC-419E-8E2D-58C6A43A7D92}"/>
    <dgm:cxn modelId="{E0FA8768-23FD-4C0C-BD90-E32FEDA51B04}" srcId="{E95D63D4-2DDE-4145-984C-62E5E08EEF6D}" destId="{C02EE242-03F0-49F2-A805-352DF0832F21}" srcOrd="0" destOrd="0" parTransId="{81082089-3A04-4857-B41C-FC60F7ED4ECA}" sibTransId="{BAD54B48-C865-4024-8FC7-52576AB7C339}"/>
    <dgm:cxn modelId="{FCCC316A-9354-48BB-B3D6-2ADB87674129}" srcId="{E95D63D4-2DDE-4145-984C-62E5E08EEF6D}" destId="{2B0EDD64-ACCD-40E2-8C36-ACCE8AA59E6D}" srcOrd="1" destOrd="0" parTransId="{009E5620-D087-4C82-918B-D1817003169F}" sibTransId="{5C64A43E-4034-45EC-AA85-3A341803A372}"/>
    <dgm:cxn modelId="{4612064C-49EF-4275-AC02-29A4169215D8}" srcId="{04AEC523-EB0E-4A1F-BBC5-DAE192ADB874}" destId="{838EFDDA-1360-405B-B8E8-DD1A0033C5A7}" srcOrd="0" destOrd="0" parTransId="{603751E6-2ACE-46CF-B485-803A6C7A87DE}" sibTransId="{93F2D4B9-AD1A-4DA4-A324-302F5587D096}"/>
    <dgm:cxn modelId="{2D412C4C-78FC-46A1-969E-58036E76EC16}" type="presOf" srcId="{C02EE242-03F0-49F2-A805-352DF0832F21}" destId="{524D7317-A861-4310-BA38-2DC0BF40030F}" srcOrd="0" destOrd="1" presId="urn:microsoft.com/office/officeart/2005/8/layout/list1"/>
    <dgm:cxn modelId="{2799214F-92EE-49C4-B94D-353BD55E5AB7}" type="presOf" srcId="{2F3B7DE9-2A5D-4CC3-8789-2755171A29E3}" destId="{008651D6-9C05-4F1A-8FAA-9A7D76463F86}" srcOrd="0" destOrd="0" presId="urn:microsoft.com/office/officeart/2005/8/layout/list1"/>
    <dgm:cxn modelId="{1A2AA070-F85C-4F83-9D72-968514776D6F}" type="presOf" srcId="{04AEC523-EB0E-4A1F-BBC5-DAE192ADB874}" destId="{7D0CE8CC-D632-439C-BB4F-26CF45ED8514}" srcOrd="0" destOrd="0" presId="urn:microsoft.com/office/officeart/2005/8/layout/list1"/>
    <dgm:cxn modelId="{9432A553-7E68-4E70-AA47-09E889299671}" srcId="{12E0A407-0DC7-431F-B58C-B4810101DB56}" destId="{1AE0D40E-F2E6-4FBD-8F21-439E74766D6D}" srcOrd="2" destOrd="0" parTransId="{328A390C-01C7-4913-9D63-BA1B87B12D68}" sibTransId="{E7FAB100-4AE8-43B5-A907-FC9EEA093ED2}"/>
    <dgm:cxn modelId="{3EE5B779-54C7-4D1D-802D-3E6E20CEE43D}" type="presOf" srcId="{1AE0D40E-F2E6-4FBD-8F21-439E74766D6D}" destId="{407DCE2E-218B-4CCE-9786-BD5C319E3F8B}" srcOrd="1" destOrd="0" presId="urn:microsoft.com/office/officeart/2005/8/layout/list1"/>
    <dgm:cxn modelId="{0E773080-179C-457C-840C-6F94209FE439}" type="presOf" srcId="{2F3B7DE9-2A5D-4CC3-8789-2755171A29E3}" destId="{8DFF0C6A-5B73-40D5-B5DE-8080897C2036}" srcOrd="1" destOrd="0" presId="urn:microsoft.com/office/officeart/2005/8/layout/list1"/>
    <dgm:cxn modelId="{59CFFE85-9709-40C0-B507-9C6313DD07EC}" type="presOf" srcId="{1AE0D40E-F2E6-4FBD-8F21-439E74766D6D}" destId="{AE04B21E-26BE-47A5-8421-150235ECA4DB}" srcOrd="0" destOrd="0" presId="urn:microsoft.com/office/officeart/2005/8/layout/list1"/>
    <dgm:cxn modelId="{4FBA3189-EC09-4887-8A85-7398663C1C17}" type="presOf" srcId="{838EFDDA-1360-405B-B8E8-DD1A0033C5A7}" destId="{807FCF2A-9DF6-4F5F-9048-2909D554ADA3}" srcOrd="0" destOrd="0" presId="urn:microsoft.com/office/officeart/2005/8/layout/list1"/>
    <dgm:cxn modelId="{06EA3B9D-CFAE-4216-AA0F-DAED3795B2F3}" srcId="{1AE0D40E-F2E6-4FBD-8F21-439E74766D6D}" destId="{E95D63D4-2DDE-4145-984C-62E5E08EEF6D}" srcOrd="0" destOrd="0" parTransId="{1D4D7AAB-C2B0-4FC8-8447-97A7E0088FED}" sibTransId="{7C9BE10F-527C-46D3-9815-B1185A13A22E}"/>
    <dgm:cxn modelId="{EC532EA1-E38A-4E4E-B545-5C6F2028E9E1}" srcId="{92C9F47C-7B7F-4BC3-AB10-3A460DCD4E2A}" destId="{06D4486B-9F6A-4C59-B62D-5FFE2DA9B3A7}" srcOrd="0" destOrd="0" parTransId="{D864AD1C-F09C-4EFE-836D-1BC4B26C8DAF}" sibTransId="{64D90073-857C-48FD-8753-E029C15146A9}"/>
    <dgm:cxn modelId="{F1C31FAD-9BAF-4CF4-9BE3-31BDACF6785A}" srcId="{04AEC523-EB0E-4A1F-BBC5-DAE192ADB874}" destId="{6027A327-2533-4E22-B2F7-751BD0284B27}" srcOrd="2" destOrd="0" parTransId="{EBA4FAFD-2148-4F85-8150-4049C43F3B66}" sibTransId="{5C92764B-25E0-4DF2-A1C2-240C6065DA09}"/>
    <dgm:cxn modelId="{8947A6BC-FA8E-401B-9608-3E13D998949C}" srcId="{12E0A407-0DC7-431F-B58C-B4810101DB56}" destId="{04AEC523-EB0E-4A1F-BBC5-DAE192ADB874}" srcOrd="1" destOrd="0" parTransId="{B212C75D-DAA5-481E-8548-8A298ED28839}" sibTransId="{D6D7F76C-9F4C-4B5D-B026-B98D57196E35}"/>
    <dgm:cxn modelId="{E521CCBD-AFF4-42EF-B3D6-F005B0AFBC6D}" type="presOf" srcId="{04AEC523-EB0E-4A1F-BBC5-DAE192ADB874}" destId="{DED7C06B-3EDB-4F9C-B768-317AEA247FC1}" srcOrd="1" destOrd="0" presId="urn:microsoft.com/office/officeart/2005/8/layout/list1"/>
    <dgm:cxn modelId="{441E73C0-81DB-4FC3-B343-62A20CCACEA5}" type="presOf" srcId="{0C3083EF-E141-4568-B42A-29195A1E4C7E}" destId="{807FCF2A-9DF6-4F5F-9048-2909D554ADA3}" srcOrd="0" destOrd="3" presId="urn:microsoft.com/office/officeart/2005/8/layout/list1"/>
    <dgm:cxn modelId="{9D38E2C9-6E2A-4B72-8ACE-3ECFC6FE8390}" type="presOf" srcId="{12E0A407-0DC7-431F-B58C-B4810101DB56}" destId="{9CA81817-7EE1-45A3-8527-BEAA72725335}" srcOrd="0" destOrd="0" presId="urn:microsoft.com/office/officeart/2005/8/layout/list1"/>
    <dgm:cxn modelId="{945A70CF-A236-4C42-BC3D-30B9F90276D6}" type="presOf" srcId="{E95D63D4-2DDE-4145-984C-62E5E08EEF6D}" destId="{524D7317-A861-4310-BA38-2DC0BF40030F}" srcOrd="0" destOrd="0" presId="urn:microsoft.com/office/officeart/2005/8/layout/list1"/>
    <dgm:cxn modelId="{1622BCCF-73D0-4512-927B-4A8A439BE3D9}" type="presOf" srcId="{9B6349EA-17BF-4A1A-8392-166BC0545B25}" destId="{807FCF2A-9DF6-4F5F-9048-2909D554ADA3}" srcOrd="0" destOrd="1" presId="urn:microsoft.com/office/officeart/2005/8/layout/list1"/>
    <dgm:cxn modelId="{FA7E75E1-E08C-4293-9C89-02A1F4B4BE54}" srcId="{E95D63D4-2DDE-4145-984C-62E5E08EEF6D}" destId="{80427DB7-7A8D-4823-AAC5-F5A09CDA880B}" srcOrd="2" destOrd="0" parTransId="{60F155CD-E581-4AE1-9E8F-6021CA136B57}" sibTransId="{63C5F477-451E-49EF-83B8-23A0D1503687}"/>
    <dgm:cxn modelId="{5B3C7EE2-D29D-41D9-9F66-E36ACB3A7E77}" srcId="{04AEC523-EB0E-4A1F-BBC5-DAE192ADB874}" destId="{0C3083EF-E141-4568-B42A-29195A1E4C7E}" srcOrd="3" destOrd="0" parTransId="{2FD73F01-C008-4B51-A700-B83824E84F52}" sibTransId="{74808E1E-02A4-4643-BB28-44E13963C35A}"/>
    <dgm:cxn modelId="{1DE6B6E2-41C0-42F1-A289-4CB498536974}" type="presOf" srcId="{B8096E49-23E2-454B-B6F4-AA050D9E451F}" destId="{807FCF2A-9DF6-4F5F-9048-2909D554ADA3}" srcOrd="0" destOrd="4" presId="urn:microsoft.com/office/officeart/2005/8/layout/list1"/>
    <dgm:cxn modelId="{F08188E8-CA05-45E5-9E8F-88F5805EB07F}" type="presOf" srcId="{2B0EDD64-ACCD-40E2-8C36-ACCE8AA59E6D}" destId="{524D7317-A861-4310-BA38-2DC0BF40030F}" srcOrd="0" destOrd="2" presId="urn:microsoft.com/office/officeart/2005/8/layout/list1"/>
    <dgm:cxn modelId="{8D0AE2FA-3EF4-46C5-99C4-D62C9DE03721}" type="presOf" srcId="{80427DB7-7A8D-4823-AAC5-F5A09CDA880B}" destId="{524D7317-A861-4310-BA38-2DC0BF40030F}" srcOrd="0" destOrd="3" presId="urn:microsoft.com/office/officeart/2005/8/layout/list1"/>
    <dgm:cxn modelId="{36EBCFBA-01A9-4C43-8A2F-C6AE3B04CB80}" type="presParOf" srcId="{9CA81817-7EE1-45A3-8527-BEAA72725335}" destId="{5F245AE0-CB06-4D50-B030-85541D885BCD}" srcOrd="0" destOrd="0" presId="urn:microsoft.com/office/officeart/2005/8/layout/list1"/>
    <dgm:cxn modelId="{8F6C8808-131F-4E52-BDDB-E3693DB860E6}" type="presParOf" srcId="{5F245AE0-CB06-4D50-B030-85541D885BCD}" destId="{008651D6-9C05-4F1A-8FAA-9A7D76463F86}" srcOrd="0" destOrd="0" presId="urn:microsoft.com/office/officeart/2005/8/layout/list1"/>
    <dgm:cxn modelId="{02BEAB5A-6D9A-4315-9609-EB19E4E068CD}" type="presParOf" srcId="{5F245AE0-CB06-4D50-B030-85541D885BCD}" destId="{8DFF0C6A-5B73-40D5-B5DE-8080897C2036}" srcOrd="1" destOrd="0" presId="urn:microsoft.com/office/officeart/2005/8/layout/list1"/>
    <dgm:cxn modelId="{8108EB91-CD3A-46C5-9952-3082FCEE687E}" type="presParOf" srcId="{9CA81817-7EE1-45A3-8527-BEAA72725335}" destId="{B5ED438D-06D9-4990-9930-7013A7CAF87D}" srcOrd="1" destOrd="0" presId="urn:microsoft.com/office/officeart/2005/8/layout/list1"/>
    <dgm:cxn modelId="{1C2D9B84-8C5A-4E69-91A5-C612413E95E6}" type="presParOf" srcId="{9CA81817-7EE1-45A3-8527-BEAA72725335}" destId="{B331B92D-1F93-44F8-A320-E5B59C18A615}" srcOrd="2" destOrd="0" presId="urn:microsoft.com/office/officeart/2005/8/layout/list1"/>
    <dgm:cxn modelId="{E4F105D5-1196-4BDF-9248-E40F50344566}" type="presParOf" srcId="{9CA81817-7EE1-45A3-8527-BEAA72725335}" destId="{CE67EEB5-1F67-4953-986B-D8EACEABE05E}" srcOrd="3" destOrd="0" presId="urn:microsoft.com/office/officeart/2005/8/layout/list1"/>
    <dgm:cxn modelId="{D5216ACF-5F4D-4CD9-9025-1D201E4741B4}" type="presParOf" srcId="{9CA81817-7EE1-45A3-8527-BEAA72725335}" destId="{0ED08105-4561-4452-A0AF-A8B40A6B1374}" srcOrd="4" destOrd="0" presId="urn:microsoft.com/office/officeart/2005/8/layout/list1"/>
    <dgm:cxn modelId="{AE3300FE-4E66-478D-A2CD-BF0AC2F80841}" type="presParOf" srcId="{0ED08105-4561-4452-A0AF-A8B40A6B1374}" destId="{7D0CE8CC-D632-439C-BB4F-26CF45ED8514}" srcOrd="0" destOrd="0" presId="urn:microsoft.com/office/officeart/2005/8/layout/list1"/>
    <dgm:cxn modelId="{65520374-10F1-4915-9A0F-0ECF329C3047}" type="presParOf" srcId="{0ED08105-4561-4452-A0AF-A8B40A6B1374}" destId="{DED7C06B-3EDB-4F9C-B768-317AEA247FC1}" srcOrd="1" destOrd="0" presId="urn:microsoft.com/office/officeart/2005/8/layout/list1"/>
    <dgm:cxn modelId="{F6EF9DB8-9EDD-4900-9E96-80306DA7C03B}" type="presParOf" srcId="{9CA81817-7EE1-45A3-8527-BEAA72725335}" destId="{2DD2D771-87AF-4827-93B1-485D7C9BF11C}" srcOrd="5" destOrd="0" presId="urn:microsoft.com/office/officeart/2005/8/layout/list1"/>
    <dgm:cxn modelId="{E5ADD2D2-1287-45A4-8011-9FB20BACC7B1}" type="presParOf" srcId="{9CA81817-7EE1-45A3-8527-BEAA72725335}" destId="{807FCF2A-9DF6-4F5F-9048-2909D554ADA3}" srcOrd="6" destOrd="0" presId="urn:microsoft.com/office/officeart/2005/8/layout/list1"/>
    <dgm:cxn modelId="{19A37123-EE92-4FA2-B455-D4F194C84F0B}" type="presParOf" srcId="{9CA81817-7EE1-45A3-8527-BEAA72725335}" destId="{196C2A7C-F786-4A34-9A77-184FD143F531}" srcOrd="7" destOrd="0" presId="urn:microsoft.com/office/officeart/2005/8/layout/list1"/>
    <dgm:cxn modelId="{628873DA-5565-4A97-91CD-4D212E6695D2}" type="presParOf" srcId="{9CA81817-7EE1-45A3-8527-BEAA72725335}" destId="{E0482245-C429-4318-A298-2DED8D2ABFEA}" srcOrd="8" destOrd="0" presId="urn:microsoft.com/office/officeart/2005/8/layout/list1"/>
    <dgm:cxn modelId="{9EA870D8-60AB-4D5E-B59A-C4483B0DD171}" type="presParOf" srcId="{E0482245-C429-4318-A298-2DED8D2ABFEA}" destId="{AE04B21E-26BE-47A5-8421-150235ECA4DB}" srcOrd="0" destOrd="0" presId="urn:microsoft.com/office/officeart/2005/8/layout/list1"/>
    <dgm:cxn modelId="{A59917E9-03FA-4511-A294-3485070A0BD9}" type="presParOf" srcId="{E0482245-C429-4318-A298-2DED8D2ABFEA}" destId="{407DCE2E-218B-4CCE-9786-BD5C319E3F8B}" srcOrd="1" destOrd="0" presId="urn:microsoft.com/office/officeart/2005/8/layout/list1"/>
    <dgm:cxn modelId="{20DDC6C9-6383-4F89-823F-E54C0585ACCA}" type="presParOf" srcId="{9CA81817-7EE1-45A3-8527-BEAA72725335}" destId="{266A15E3-D5A7-47C7-A3E7-545594AD2799}" srcOrd="9" destOrd="0" presId="urn:microsoft.com/office/officeart/2005/8/layout/list1"/>
    <dgm:cxn modelId="{E83A2018-CF8C-401B-94A7-C4A833E08CF1}" type="presParOf" srcId="{9CA81817-7EE1-45A3-8527-BEAA72725335}" destId="{524D7317-A861-4310-BA38-2DC0BF40030F}" srcOrd="10" destOrd="0" presId="urn:microsoft.com/office/officeart/2005/8/layout/list1"/>
    <dgm:cxn modelId="{6F3BE147-D23B-42F4-BD95-BBA6E71B7EDA}" type="presParOf" srcId="{9CA81817-7EE1-45A3-8527-BEAA72725335}" destId="{0764C6A2-6319-4240-91DA-876DCF0A181D}" srcOrd="11" destOrd="0" presId="urn:microsoft.com/office/officeart/2005/8/layout/list1"/>
    <dgm:cxn modelId="{B294E8C5-4BC7-4BA0-B8C8-3519CBD25136}" type="presParOf" srcId="{9CA81817-7EE1-45A3-8527-BEAA72725335}" destId="{B6CAF63C-45BB-4158-9B5C-DB3458CC046F}" srcOrd="12" destOrd="0" presId="urn:microsoft.com/office/officeart/2005/8/layout/list1"/>
    <dgm:cxn modelId="{BE04CDAA-506C-489B-9E04-B18B4D13DF6B}" type="presParOf" srcId="{B6CAF63C-45BB-4158-9B5C-DB3458CC046F}" destId="{3BE54FA2-620E-437D-BECF-532D92074746}" srcOrd="0" destOrd="0" presId="urn:microsoft.com/office/officeart/2005/8/layout/list1"/>
    <dgm:cxn modelId="{D722277A-18F5-4AE0-8CF4-6C70938931A9}" type="presParOf" srcId="{B6CAF63C-45BB-4158-9B5C-DB3458CC046F}" destId="{9F5D1623-2A26-417C-B4E8-6C42C5DACCE6}" srcOrd="1" destOrd="0" presId="urn:microsoft.com/office/officeart/2005/8/layout/list1"/>
    <dgm:cxn modelId="{C7C019CC-64A0-40DC-8EE6-78FFAB0BE984}" type="presParOf" srcId="{9CA81817-7EE1-45A3-8527-BEAA72725335}" destId="{6C6564E4-D07C-4A9C-85E4-D504FB490C59}" srcOrd="13" destOrd="0" presId="urn:microsoft.com/office/officeart/2005/8/layout/list1"/>
    <dgm:cxn modelId="{4CC5EA48-1C71-4D96-8BAB-60E31D439525}" type="presParOf" srcId="{9CA81817-7EE1-45A3-8527-BEAA72725335}" destId="{77EB43AD-0F6C-48B6-BD5A-FDD1156E8B01}"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AD65060-2D45-4A8D-A546-3C1AF9FC9DFF}"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F5C3D89-3646-4B14-954F-D25E1530508F}">
      <dgm:prSet/>
      <dgm:spPr/>
      <dgm:t>
        <a:bodyPr/>
        <a:lstStyle/>
        <a:p>
          <a:r>
            <a:rPr lang="en-US" b="0" i="0"/>
            <a:t>Security</a:t>
          </a:r>
          <a:endParaRPr lang="en-US"/>
        </a:p>
      </dgm:t>
    </dgm:pt>
    <dgm:pt modelId="{F50F4EDC-B59A-4CA3-B94C-C4BE079A2233}" type="parTrans" cxnId="{339BD165-7B6D-463F-BC30-D5E071001C31}">
      <dgm:prSet/>
      <dgm:spPr/>
      <dgm:t>
        <a:bodyPr/>
        <a:lstStyle/>
        <a:p>
          <a:endParaRPr lang="en-US"/>
        </a:p>
      </dgm:t>
    </dgm:pt>
    <dgm:pt modelId="{6B49F23B-7E5C-4646-BB22-7C49F47C9913}" type="sibTrans" cxnId="{339BD165-7B6D-463F-BC30-D5E071001C31}">
      <dgm:prSet/>
      <dgm:spPr/>
      <dgm:t>
        <a:bodyPr/>
        <a:lstStyle/>
        <a:p>
          <a:endParaRPr lang="en-US"/>
        </a:p>
      </dgm:t>
    </dgm:pt>
    <dgm:pt modelId="{A02AF801-A55D-4257-8676-D4C47C2DE0FB}">
      <dgm:prSet/>
      <dgm:spPr/>
      <dgm:t>
        <a:bodyPr/>
        <a:lstStyle/>
        <a:p>
          <a:r>
            <a:rPr lang="en-US" b="0" i="0"/>
            <a:t>Compliance</a:t>
          </a:r>
          <a:endParaRPr lang="en-US"/>
        </a:p>
      </dgm:t>
    </dgm:pt>
    <dgm:pt modelId="{B25D23DC-7A7E-42AF-84E0-04558D7F73DB}" type="parTrans" cxnId="{52DDDCD6-D551-4B1E-B303-4C3DDA475045}">
      <dgm:prSet/>
      <dgm:spPr/>
      <dgm:t>
        <a:bodyPr/>
        <a:lstStyle/>
        <a:p>
          <a:endParaRPr lang="en-US"/>
        </a:p>
      </dgm:t>
    </dgm:pt>
    <dgm:pt modelId="{54B34C25-0D89-4875-82A9-A22E64F1A8FD}" type="sibTrans" cxnId="{52DDDCD6-D551-4B1E-B303-4C3DDA475045}">
      <dgm:prSet/>
      <dgm:spPr/>
      <dgm:t>
        <a:bodyPr/>
        <a:lstStyle/>
        <a:p>
          <a:endParaRPr lang="en-US"/>
        </a:p>
      </dgm:t>
    </dgm:pt>
    <dgm:pt modelId="{0E43C76F-10E1-465D-AF73-DE3E13DDA0D8}">
      <dgm:prSet/>
      <dgm:spPr/>
      <dgm:t>
        <a:bodyPr/>
        <a:lstStyle/>
        <a:p>
          <a:r>
            <a:rPr lang="en-US" b="0" i="0"/>
            <a:t>Interoperability and Vendor Lock-in</a:t>
          </a:r>
          <a:endParaRPr lang="en-US"/>
        </a:p>
      </dgm:t>
    </dgm:pt>
    <dgm:pt modelId="{F518F515-5FD1-4042-800C-397C12AA7C41}" type="parTrans" cxnId="{8DDE1187-1A8B-48D4-9A33-CB25CF03B5F0}">
      <dgm:prSet/>
      <dgm:spPr/>
      <dgm:t>
        <a:bodyPr/>
        <a:lstStyle/>
        <a:p>
          <a:endParaRPr lang="en-US"/>
        </a:p>
      </dgm:t>
    </dgm:pt>
    <dgm:pt modelId="{12566C6A-BA4D-4821-9634-2A55A26FC062}" type="sibTrans" cxnId="{8DDE1187-1A8B-48D4-9A33-CB25CF03B5F0}">
      <dgm:prSet/>
      <dgm:spPr/>
      <dgm:t>
        <a:bodyPr/>
        <a:lstStyle/>
        <a:p>
          <a:endParaRPr lang="en-US"/>
        </a:p>
      </dgm:t>
    </dgm:pt>
    <dgm:pt modelId="{02A5FAEF-34B5-445C-AD23-D2D57E6DE6A6}" type="pres">
      <dgm:prSet presAssocID="{DAD65060-2D45-4A8D-A546-3C1AF9FC9DFF}" presName="root" presStyleCnt="0">
        <dgm:presLayoutVars>
          <dgm:dir/>
          <dgm:resizeHandles val="exact"/>
        </dgm:presLayoutVars>
      </dgm:prSet>
      <dgm:spPr/>
    </dgm:pt>
    <dgm:pt modelId="{9C502F99-CECD-4F6A-9EED-84449C3E2013}" type="pres">
      <dgm:prSet presAssocID="{4F5C3D89-3646-4B14-954F-D25E1530508F}" presName="compNode" presStyleCnt="0"/>
      <dgm:spPr/>
    </dgm:pt>
    <dgm:pt modelId="{6EF54B83-8731-4A3E-A8BA-FCBB87A4D23E}" type="pres">
      <dgm:prSet presAssocID="{4F5C3D89-3646-4B14-954F-D25E1530508F}" presName="bgRect" presStyleLbl="bgShp" presStyleIdx="0" presStyleCnt="3"/>
      <dgm:spPr/>
    </dgm:pt>
    <dgm:pt modelId="{7C536AC4-C583-4CFE-851B-22A782D69F72}" type="pres">
      <dgm:prSet presAssocID="{4F5C3D89-3646-4B14-954F-D25E1530508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B3D8188F-288E-42AD-9659-B327089A17E4}" type="pres">
      <dgm:prSet presAssocID="{4F5C3D89-3646-4B14-954F-D25E1530508F}" presName="spaceRect" presStyleCnt="0"/>
      <dgm:spPr/>
    </dgm:pt>
    <dgm:pt modelId="{FEDBDF2B-DAB2-4D03-B2E9-BA15B49D6135}" type="pres">
      <dgm:prSet presAssocID="{4F5C3D89-3646-4B14-954F-D25E1530508F}" presName="parTx" presStyleLbl="revTx" presStyleIdx="0" presStyleCnt="3">
        <dgm:presLayoutVars>
          <dgm:chMax val="0"/>
          <dgm:chPref val="0"/>
        </dgm:presLayoutVars>
      </dgm:prSet>
      <dgm:spPr/>
    </dgm:pt>
    <dgm:pt modelId="{51F80DD6-4FEF-4C4B-B08F-83750BBFDB90}" type="pres">
      <dgm:prSet presAssocID="{6B49F23B-7E5C-4646-BB22-7C49F47C9913}" presName="sibTrans" presStyleCnt="0"/>
      <dgm:spPr/>
    </dgm:pt>
    <dgm:pt modelId="{06000E02-9131-4B32-9BE3-2CED7D7BA5AC}" type="pres">
      <dgm:prSet presAssocID="{A02AF801-A55D-4257-8676-D4C47C2DE0FB}" presName="compNode" presStyleCnt="0"/>
      <dgm:spPr/>
    </dgm:pt>
    <dgm:pt modelId="{B06D5DB6-C65D-41F3-9F9B-91E60ED99F52}" type="pres">
      <dgm:prSet presAssocID="{A02AF801-A55D-4257-8676-D4C47C2DE0FB}" presName="bgRect" presStyleLbl="bgShp" presStyleIdx="1" presStyleCnt="3"/>
      <dgm:spPr/>
    </dgm:pt>
    <dgm:pt modelId="{DDC09379-2A8E-43E5-BB10-69519C89A09C}" type="pres">
      <dgm:prSet presAssocID="{A02AF801-A55D-4257-8676-D4C47C2DE0F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 List"/>
        </a:ext>
      </dgm:extLst>
    </dgm:pt>
    <dgm:pt modelId="{0CB8BF72-82C6-465C-813E-5A3FDD0FBEC9}" type="pres">
      <dgm:prSet presAssocID="{A02AF801-A55D-4257-8676-D4C47C2DE0FB}" presName="spaceRect" presStyleCnt="0"/>
      <dgm:spPr/>
    </dgm:pt>
    <dgm:pt modelId="{FCD202D4-AE65-429A-AB37-8EE33E30F763}" type="pres">
      <dgm:prSet presAssocID="{A02AF801-A55D-4257-8676-D4C47C2DE0FB}" presName="parTx" presStyleLbl="revTx" presStyleIdx="1" presStyleCnt="3">
        <dgm:presLayoutVars>
          <dgm:chMax val="0"/>
          <dgm:chPref val="0"/>
        </dgm:presLayoutVars>
      </dgm:prSet>
      <dgm:spPr/>
    </dgm:pt>
    <dgm:pt modelId="{8C559F92-678E-435F-A78B-F47F10C4992A}" type="pres">
      <dgm:prSet presAssocID="{54B34C25-0D89-4875-82A9-A22E64F1A8FD}" presName="sibTrans" presStyleCnt="0"/>
      <dgm:spPr/>
    </dgm:pt>
    <dgm:pt modelId="{7A4C3892-ED9E-49AE-BD98-04E1E78B4F19}" type="pres">
      <dgm:prSet presAssocID="{0E43C76F-10E1-465D-AF73-DE3E13DDA0D8}" presName="compNode" presStyleCnt="0"/>
      <dgm:spPr/>
    </dgm:pt>
    <dgm:pt modelId="{AF080358-285E-45A8-9B4B-E0954DC4E733}" type="pres">
      <dgm:prSet presAssocID="{0E43C76F-10E1-465D-AF73-DE3E13DDA0D8}" presName="bgRect" presStyleLbl="bgShp" presStyleIdx="2" presStyleCnt="3"/>
      <dgm:spPr/>
    </dgm:pt>
    <dgm:pt modelId="{8DB4BCA9-4867-42FE-9F16-370DB0B57EC0}" type="pres">
      <dgm:prSet presAssocID="{0E43C76F-10E1-465D-AF73-DE3E13DDA0D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ck"/>
        </a:ext>
      </dgm:extLst>
    </dgm:pt>
    <dgm:pt modelId="{A3EDBFF5-9B61-4109-B719-842379713518}" type="pres">
      <dgm:prSet presAssocID="{0E43C76F-10E1-465D-AF73-DE3E13DDA0D8}" presName="spaceRect" presStyleCnt="0"/>
      <dgm:spPr/>
    </dgm:pt>
    <dgm:pt modelId="{22F3B139-20EC-4915-B2B1-9196EB591F71}" type="pres">
      <dgm:prSet presAssocID="{0E43C76F-10E1-465D-AF73-DE3E13DDA0D8}" presName="parTx" presStyleLbl="revTx" presStyleIdx="2" presStyleCnt="3">
        <dgm:presLayoutVars>
          <dgm:chMax val="0"/>
          <dgm:chPref val="0"/>
        </dgm:presLayoutVars>
      </dgm:prSet>
      <dgm:spPr/>
    </dgm:pt>
  </dgm:ptLst>
  <dgm:cxnLst>
    <dgm:cxn modelId="{FD8F8161-C01D-43C8-B571-8ABC07F009AD}" type="presOf" srcId="{DAD65060-2D45-4A8D-A546-3C1AF9FC9DFF}" destId="{02A5FAEF-34B5-445C-AD23-D2D57E6DE6A6}" srcOrd="0" destOrd="0" presId="urn:microsoft.com/office/officeart/2018/2/layout/IconVerticalSolidList"/>
    <dgm:cxn modelId="{339BD165-7B6D-463F-BC30-D5E071001C31}" srcId="{DAD65060-2D45-4A8D-A546-3C1AF9FC9DFF}" destId="{4F5C3D89-3646-4B14-954F-D25E1530508F}" srcOrd="0" destOrd="0" parTransId="{F50F4EDC-B59A-4CA3-B94C-C4BE079A2233}" sibTransId="{6B49F23B-7E5C-4646-BB22-7C49F47C9913}"/>
    <dgm:cxn modelId="{8DDE1187-1A8B-48D4-9A33-CB25CF03B5F0}" srcId="{DAD65060-2D45-4A8D-A546-3C1AF9FC9DFF}" destId="{0E43C76F-10E1-465D-AF73-DE3E13DDA0D8}" srcOrd="2" destOrd="0" parTransId="{F518F515-5FD1-4042-800C-397C12AA7C41}" sibTransId="{12566C6A-BA4D-4821-9634-2A55A26FC062}"/>
    <dgm:cxn modelId="{36AFA289-6164-4284-9B0B-25C0899D2D89}" type="presOf" srcId="{A02AF801-A55D-4257-8676-D4C47C2DE0FB}" destId="{FCD202D4-AE65-429A-AB37-8EE33E30F763}" srcOrd="0" destOrd="0" presId="urn:microsoft.com/office/officeart/2018/2/layout/IconVerticalSolidList"/>
    <dgm:cxn modelId="{8287729E-BCF3-4094-86B5-3542FD78101A}" type="presOf" srcId="{0E43C76F-10E1-465D-AF73-DE3E13DDA0D8}" destId="{22F3B139-20EC-4915-B2B1-9196EB591F71}" srcOrd="0" destOrd="0" presId="urn:microsoft.com/office/officeart/2018/2/layout/IconVerticalSolidList"/>
    <dgm:cxn modelId="{943CB5C4-D70B-4F28-8DA7-611C262B99E2}" type="presOf" srcId="{4F5C3D89-3646-4B14-954F-D25E1530508F}" destId="{FEDBDF2B-DAB2-4D03-B2E9-BA15B49D6135}" srcOrd="0" destOrd="0" presId="urn:microsoft.com/office/officeart/2018/2/layout/IconVerticalSolidList"/>
    <dgm:cxn modelId="{52DDDCD6-D551-4B1E-B303-4C3DDA475045}" srcId="{DAD65060-2D45-4A8D-A546-3C1AF9FC9DFF}" destId="{A02AF801-A55D-4257-8676-D4C47C2DE0FB}" srcOrd="1" destOrd="0" parTransId="{B25D23DC-7A7E-42AF-84E0-04558D7F73DB}" sibTransId="{54B34C25-0D89-4875-82A9-A22E64F1A8FD}"/>
    <dgm:cxn modelId="{27564DD1-68EE-4A6C-9B15-8F2B8BBA1486}" type="presParOf" srcId="{02A5FAEF-34B5-445C-AD23-D2D57E6DE6A6}" destId="{9C502F99-CECD-4F6A-9EED-84449C3E2013}" srcOrd="0" destOrd="0" presId="urn:microsoft.com/office/officeart/2018/2/layout/IconVerticalSolidList"/>
    <dgm:cxn modelId="{6F1A2D47-B17B-433C-8CD5-9F7FD6DE6C27}" type="presParOf" srcId="{9C502F99-CECD-4F6A-9EED-84449C3E2013}" destId="{6EF54B83-8731-4A3E-A8BA-FCBB87A4D23E}" srcOrd="0" destOrd="0" presId="urn:microsoft.com/office/officeart/2018/2/layout/IconVerticalSolidList"/>
    <dgm:cxn modelId="{1F00E279-4326-4479-8E9D-DD69575E8381}" type="presParOf" srcId="{9C502F99-CECD-4F6A-9EED-84449C3E2013}" destId="{7C536AC4-C583-4CFE-851B-22A782D69F72}" srcOrd="1" destOrd="0" presId="urn:microsoft.com/office/officeart/2018/2/layout/IconVerticalSolidList"/>
    <dgm:cxn modelId="{F5ABF01D-27E2-4297-8ED8-D7E52A632499}" type="presParOf" srcId="{9C502F99-CECD-4F6A-9EED-84449C3E2013}" destId="{B3D8188F-288E-42AD-9659-B327089A17E4}" srcOrd="2" destOrd="0" presId="urn:microsoft.com/office/officeart/2018/2/layout/IconVerticalSolidList"/>
    <dgm:cxn modelId="{89757087-495E-4505-8FA1-AF0042BAD32A}" type="presParOf" srcId="{9C502F99-CECD-4F6A-9EED-84449C3E2013}" destId="{FEDBDF2B-DAB2-4D03-B2E9-BA15B49D6135}" srcOrd="3" destOrd="0" presId="urn:microsoft.com/office/officeart/2018/2/layout/IconVerticalSolidList"/>
    <dgm:cxn modelId="{E49DA10E-7E61-4EB2-923E-F36635196B00}" type="presParOf" srcId="{02A5FAEF-34B5-445C-AD23-D2D57E6DE6A6}" destId="{51F80DD6-4FEF-4C4B-B08F-83750BBFDB90}" srcOrd="1" destOrd="0" presId="urn:microsoft.com/office/officeart/2018/2/layout/IconVerticalSolidList"/>
    <dgm:cxn modelId="{0D7BB1D5-E93E-472C-9763-CD34E8E69349}" type="presParOf" srcId="{02A5FAEF-34B5-445C-AD23-D2D57E6DE6A6}" destId="{06000E02-9131-4B32-9BE3-2CED7D7BA5AC}" srcOrd="2" destOrd="0" presId="urn:microsoft.com/office/officeart/2018/2/layout/IconVerticalSolidList"/>
    <dgm:cxn modelId="{0C0D22DC-D0FD-4982-8C68-DE539AD66396}" type="presParOf" srcId="{06000E02-9131-4B32-9BE3-2CED7D7BA5AC}" destId="{B06D5DB6-C65D-41F3-9F9B-91E60ED99F52}" srcOrd="0" destOrd="0" presId="urn:microsoft.com/office/officeart/2018/2/layout/IconVerticalSolidList"/>
    <dgm:cxn modelId="{E1D040EE-965B-4588-BD45-59FBBFA0A520}" type="presParOf" srcId="{06000E02-9131-4B32-9BE3-2CED7D7BA5AC}" destId="{DDC09379-2A8E-43E5-BB10-69519C89A09C}" srcOrd="1" destOrd="0" presId="urn:microsoft.com/office/officeart/2018/2/layout/IconVerticalSolidList"/>
    <dgm:cxn modelId="{08563987-AEFD-4E8D-A998-D1A3B95949B3}" type="presParOf" srcId="{06000E02-9131-4B32-9BE3-2CED7D7BA5AC}" destId="{0CB8BF72-82C6-465C-813E-5A3FDD0FBEC9}" srcOrd="2" destOrd="0" presId="urn:microsoft.com/office/officeart/2018/2/layout/IconVerticalSolidList"/>
    <dgm:cxn modelId="{73CD0F13-4756-4C97-8EDC-812AEE8FDBD5}" type="presParOf" srcId="{06000E02-9131-4B32-9BE3-2CED7D7BA5AC}" destId="{FCD202D4-AE65-429A-AB37-8EE33E30F763}" srcOrd="3" destOrd="0" presId="urn:microsoft.com/office/officeart/2018/2/layout/IconVerticalSolidList"/>
    <dgm:cxn modelId="{FE111B76-6122-4592-B924-33BDF129E940}" type="presParOf" srcId="{02A5FAEF-34B5-445C-AD23-D2D57E6DE6A6}" destId="{8C559F92-678E-435F-A78B-F47F10C4992A}" srcOrd="3" destOrd="0" presId="urn:microsoft.com/office/officeart/2018/2/layout/IconVerticalSolidList"/>
    <dgm:cxn modelId="{D8BA30C6-1624-48F2-BAF9-BEFD11BE46C1}" type="presParOf" srcId="{02A5FAEF-34B5-445C-AD23-D2D57E6DE6A6}" destId="{7A4C3892-ED9E-49AE-BD98-04E1E78B4F19}" srcOrd="4" destOrd="0" presId="urn:microsoft.com/office/officeart/2018/2/layout/IconVerticalSolidList"/>
    <dgm:cxn modelId="{BFE1FBAF-8816-4ECE-A607-F1E0279F1474}" type="presParOf" srcId="{7A4C3892-ED9E-49AE-BD98-04E1E78B4F19}" destId="{AF080358-285E-45A8-9B4B-E0954DC4E733}" srcOrd="0" destOrd="0" presId="urn:microsoft.com/office/officeart/2018/2/layout/IconVerticalSolidList"/>
    <dgm:cxn modelId="{97F69F8D-E387-4765-8A7A-0988835C65D7}" type="presParOf" srcId="{7A4C3892-ED9E-49AE-BD98-04E1E78B4F19}" destId="{8DB4BCA9-4867-42FE-9F16-370DB0B57EC0}" srcOrd="1" destOrd="0" presId="urn:microsoft.com/office/officeart/2018/2/layout/IconVerticalSolidList"/>
    <dgm:cxn modelId="{6B1D303A-4F75-4AF3-9F9C-82969413E514}" type="presParOf" srcId="{7A4C3892-ED9E-49AE-BD98-04E1E78B4F19}" destId="{A3EDBFF5-9B61-4109-B719-842379713518}" srcOrd="2" destOrd="0" presId="urn:microsoft.com/office/officeart/2018/2/layout/IconVerticalSolidList"/>
    <dgm:cxn modelId="{2208891C-F5E4-40D5-812A-F1B6BF0D3C66}" type="presParOf" srcId="{7A4C3892-ED9E-49AE-BD98-04E1E78B4F19}" destId="{22F3B139-20EC-4915-B2B1-9196EB591F7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9F3ECCB-CD9E-48E4-AAB4-86ED5FF2E900}"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A4428BC5-5013-45AA-A991-0A2DCED16AD5}">
      <dgm:prSet/>
      <dgm:spPr/>
      <dgm:t>
        <a:bodyPr/>
        <a:lstStyle/>
        <a:p>
          <a:pPr rtl="0"/>
          <a:r>
            <a:rPr lang="en-US" dirty="0"/>
            <a:t>Private Clouds</a:t>
          </a:r>
        </a:p>
      </dgm:t>
    </dgm:pt>
    <dgm:pt modelId="{07D2DBD0-BE92-4A44-A59D-9FA2234054F1}" type="parTrans" cxnId="{67F4D29D-88EA-4F7B-B099-9F785C6091BB}">
      <dgm:prSet/>
      <dgm:spPr/>
      <dgm:t>
        <a:bodyPr/>
        <a:lstStyle/>
        <a:p>
          <a:endParaRPr lang="en-US"/>
        </a:p>
      </dgm:t>
    </dgm:pt>
    <dgm:pt modelId="{2387F838-6490-4840-9BD0-D7845383C0A3}" type="sibTrans" cxnId="{67F4D29D-88EA-4F7B-B099-9F785C6091BB}">
      <dgm:prSet/>
      <dgm:spPr/>
      <dgm:t>
        <a:bodyPr/>
        <a:lstStyle/>
        <a:p>
          <a:endParaRPr lang="en-US"/>
        </a:p>
      </dgm:t>
    </dgm:pt>
    <dgm:pt modelId="{A8A02DDF-E407-4E13-AE6B-41F9AEF6A92B}">
      <dgm:prSet/>
      <dgm:spPr/>
      <dgm:t>
        <a:bodyPr/>
        <a:lstStyle/>
        <a:p>
          <a:pPr rtl="0"/>
          <a:r>
            <a:rPr lang="en-US"/>
            <a:t>Built for a single enterprise</a:t>
          </a:r>
        </a:p>
      </dgm:t>
    </dgm:pt>
    <dgm:pt modelId="{79D4A680-FCED-4054-9AC3-A5C4BE2FA073}" type="parTrans" cxnId="{2FA28788-A666-465D-BF82-34AE15CCAD03}">
      <dgm:prSet/>
      <dgm:spPr/>
      <dgm:t>
        <a:bodyPr/>
        <a:lstStyle/>
        <a:p>
          <a:endParaRPr lang="en-US"/>
        </a:p>
      </dgm:t>
    </dgm:pt>
    <dgm:pt modelId="{5D358286-BF77-4040-B84A-F984EC052BE1}" type="sibTrans" cxnId="{2FA28788-A666-465D-BF82-34AE15CCAD03}">
      <dgm:prSet/>
      <dgm:spPr/>
      <dgm:t>
        <a:bodyPr/>
        <a:lstStyle/>
        <a:p>
          <a:endParaRPr lang="en-US"/>
        </a:p>
      </dgm:t>
    </dgm:pt>
    <dgm:pt modelId="{0715902D-70D3-4D6D-A03E-11995BACBC44}">
      <dgm:prSet/>
      <dgm:spPr/>
      <dgm:t>
        <a:bodyPr/>
        <a:lstStyle/>
        <a:p>
          <a:pPr rtl="0"/>
          <a:r>
            <a:rPr lang="en-US"/>
            <a:t>Community Clouds</a:t>
          </a:r>
        </a:p>
      </dgm:t>
    </dgm:pt>
    <dgm:pt modelId="{0559BEE9-F105-4C9C-9CF4-42BFF5A41608}" type="parTrans" cxnId="{9B9AB830-C0C2-492A-BAE2-58664271279E}">
      <dgm:prSet/>
      <dgm:spPr/>
      <dgm:t>
        <a:bodyPr/>
        <a:lstStyle/>
        <a:p>
          <a:endParaRPr lang="en-US"/>
        </a:p>
      </dgm:t>
    </dgm:pt>
    <dgm:pt modelId="{227DDF3D-4905-421A-8D38-52BDD724EA60}" type="sibTrans" cxnId="{9B9AB830-C0C2-492A-BAE2-58664271279E}">
      <dgm:prSet/>
      <dgm:spPr/>
      <dgm:t>
        <a:bodyPr/>
        <a:lstStyle/>
        <a:p>
          <a:endParaRPr lang="en-US"/>
        </a:p>
      </dgm:t>
    </dgm:pt>
    <dgm:pt modelId="{89B2D4E8-EB91-41AE-82F0-66D6C39CFA7B}">
      <dgm:prSet/>
      <dgm:spPr/>
      <dgm:t>
        <a:bodyPr/>
        <a:lstStyle/>
        <a:p>
          <a:pPr rtl="0"/>
          <a:r>
            <a:rPr lang="en-US"/>
            <a:t>Infrastructure shared by a community</a:t>
          </a:r>
        </a:p>
      </dgm:t>
    </dgm:pt>
    <dgm:pt modelId="{DD68E935-FAB8-4EDB-8B62-CF88B4E426A0}" type="parTrans" cxnId="{11A7F4BB-9F94-4DFE-B324-510E9D80A347}">
      <dgm:prSet/>
      <dgm:spPr/>
      <dgm:t>
        <a:bodyPr/>
        <a:lstStyle/>
        <a:p>
          <a:endParaRPr lang="en-US"/>
        </a:p>
      </dgm:t>
    </dgm:pt>
    <dgm:pt modelId="{A525C15C-30A6-48AB-93D3-F331C4359AA1}" type="sibTrans" cxnId="{11A7F4BB-9F94-4DFE-B324-510E9D80A347}">
      <dgm:prSet/>
      <dgm:spPr/>
      <dgm:t>
        <a:bodyPr/>
        <a:lstStyle/>
        <a:p>
          <a:endParaRPr lang="en-US"/>
        </a:p>
      </dgm:t>
    </dgm:pt>
    <dgm:pt modelId="{E07E83B9-07DE-46E5-A076-465AC5168362}">
      <dgm:prSet/>
      <dgm:spPr/>
      <dgm:t>
        <a:bodyPr/>
        <a:lstStyle/>
        <a:p>
          <a:pPr rtl="0"/>
          <a:r>
            <a:rPr lang="en-US"/>
            <a:t>Public Cloud </a:t>
          </a:r>
        </a:p>
      </dgm:t>
    </dgm:pt>
    <dgm:pt modelId="{334C0918-1C3D-4D15-B155-A76B06E3BED0}" type="parTrans" cxnId="{6E4DAB20-16A7-4C86-A7E7-DC4FCC327EF6}">
      <dgm:prSet/>
      <dgm:spPr/>
      <dgm:t>
        <a:bodyPr/>
        <a:lstStyle/>
        <a:p>
          <a:endParaRPr lang="en-US"/>
        </a:p>
      </dgm:t>
    </dgm:pt>
    <dgm:pt modelId="{5B19D3E1-9682-4828-BEF7-E07E3F42FB1F}" type="sibTrans" cxnId="{6E4DAB20-16A7-4C86-A7E7-DC4FCC327EF6}">
      <dgm:prSet/>
      <dgm:spPr/>
      <dgm:t>
        <a:bodyPr/>
        <a:lstStyle/>
        <a:p>
          <a:endParaRPr lang="en-US"/>
        </a:p>
      </dgm:t>
    </dgm:pt>
    <dgm:pt modelId="{69BA3876-288D-4912-8007-177AB2CEE662}">
      <dgm:prSet/>
      <dgm:spPr/>
      <dgm:t>
        <a:bodyPr/>
        <a:lstStyle/>
        <a:p>
          <a:pPr rtl="0"/>
          <a:r>
            <a:rPr lang="en-US"/>
            <a:t>Owned by a service provider, both public and commercial are serviced</a:t>
          </a:r>
        </a:p>
      </dgm:t>
    </dgm:pt>
    <dgm:pt modelId="{FE234BA5-80E9-4F22-ABA3-281BC9C6A73A}" type="parTrans" cxnId="{B30328E6-3A2F-4BC5-B4FF-C43581743E2D}">
      <dgm:prSet/>
      <dgm:spPr/>
      <dgm:t>
        <a:bodyPr/>
        <a:lstStyle/>
        <a:p>
          <a:endParaRPr lang="en-US"/>
        </a:p>
      </dgm:t>
    </dgm:pt>
    <dgm:pt modelId="{D92D06DE-D999-4F8F-B6CF-2C14C4912A65}" type="sibTrans" cxnId="{B30328E6-3A2F-4BC5-B4FF-C43581743E2D}">
      <dgm:prSet/>
      <dgm:spPr/>
      <dgm:t>
        <a:bodyPr/>
        <a:lstStyle/>
        <a:p>
          <a:endParaRPr lang="en-US"/>
        </a:p>
      </dgm:t>
    </dgm:pt>
    <dgm:pt modelId="{5C8AAAD9-E4C9-4385-8F79-8A049BC50DC2}">
      <dgm:prSet/>
      <dgm:spPr/>
      <dgm:t>
        <a:bodyPr/>
        <a:lstStyle/>
        <a:p>
          <a:pPr rtl="0"/>
          <a:r>
            <a:rPr lang="en-US"/>
            <a:t>Hybrid Cloud</a:t>
          </a:r>
        </a:p>
      </dgm:t>
    </dgm:pt>
    <dgm:pt modelId="{8029E020-56A9-45A4-8686-7F735112631D}" type="parTrans" cxnId="{7FFF138F-94CA-4863-B2E3-31602876F192}">
      <dgm:prSet/>
      <dgm:spPr/>
      <dgm:t>
        <a:bodyPr/>
        <a:lstStyle/>
        <a:p>
          <a:endParaRPr lang="en-US"/>
        </a:p>
      </dgm:t>
    </dgm:pt>
    <dgm:pt modelId="{6FC6EBE4-B544-41D1-BBFB-2E373F845BB6}" type="sibTrans" cxnId="{7FFF138F-94CA-4863-B2E3-31602876F192}">
      <dgm:prSet/>
      <dgm:spPr/>
      <dgm:t>
        <a:bodyPr/>
        <a:lstStyle/>
        <a:p>
          <a:endParaRPr lang="en-US"/>
        </a:p>
      </dgm:t>
    </dgm:pt>
    <dgm:pt modelId="{50FC00F5-961F-42CC-82AF-312DD15C7B27}">
      <dgm:prSet/>
      <dgm:spPr/>
      <dgm:t>
        <a:bodyPr/>
        <a:lstStyle/>
        <a:p>
          <a:pPr rtl="0"/>
          <a:r>
            <a:rPr lang="en-US"/>
            <a:t>Mix of the above</a:t>
          </a:r>
        </a:p>
      </dgm:t>
    </dgm:pt>
    <dgm:pt modelId="{30FDF707-DC3E-4B73-9229-584E3DA204E2}" type="parTrans" cxnId="{75D456F2-0E63-4EDE-A2EA-EC689FD0277B}">
      <dgm:prSet/>
      <dgm:spPr/>
      <dgm:t>
        <a:bodyPr/>
        <a:lstStyle/>
        <a:p>
          <a:endParaRPr lang="en-US"/>
        </a:p>
      </dgm:t>
    </dgm:pt>
    <dgm:pt modelId="{41FE8C4C-3DD8-46DD-8487-E433160298D9}" type="sibTrans" cxnId="{75D456F2-0E63-4EDE-A2EA-EC689FD0277B}">
      <dgm:prSet/>
      <dgm:spPr/>
      <dgm:t>
        <a:bodyPr/>
        <a:lstStyle/>
        <a:p>
          <a:endParaRPr lang="en-US"/>
        </a:p>
      </dgm:t>
    </dgm:pt>
    <dgm:pt modelId="{3AD0CAF5-C607-4576-A36C-09B703C7D767}" type="pres">
      <dgm:prSet presAssocID="{29F3ECCB-CD9E-48E4-AAB4-86ED5FF2E900}" presName="diagram" presStyleCnt="0">
        <dgm:presLayoutVars>
          <dgm:dir/>
          <dgm:resizeHandles val="exact"/>
        </dgm:presLayoutVars>
      </dgm:prSet>
      <dgm:spPr/>
    </dgm:pt>
    <dgm:pt modelId="{57B63DA5-E25B-4B5B-9BEE-238508586C36}" type="pres">
      <dgm:prSet presAssocID="{A4428BC5-5013-45AA-A991-0A2DCED16AD5}" presName="node" presStyleLbl="node1" presStyleIdx="0" presStyleCnt="4">
        <dgm:presLayoutVars>
          <dgm:bulletEnabled val="1"/>
        </dgm:presLayoutVars>
      </dgm:prSet>
      <dgm:spPr/>
    </dgm:pt>
    <dgm:pt modelId="{9BEBD292-E063-4E8F-8E4D-B44ED00F66C7}" type="pres">
      <dgm:prSet presAssocID="{2387F838-6490-4840-9BD0-D7845383C0A3}" presName="sibTrans" presStyleCnt="0"/>
      <dgm:spPr/>
    </dgm:pt>
    <dgm:pt modelId="{BF3B0928-4145-49E6-9A9C-62F37D174CC7}" type="pres">
      <dgm:prSet presAssocID="{0715902D-70D3-4D6D-A03E-11995BACBC44}" presName="node" presStyleLbl="node1" presStyleIdx="1" presStyleCnt="4">
        <dgm:presLayoutVars>
          <dgm:bulletEnabled val="1"/>
        </dgm:presLayoutVars>
      </dgm:prSet>
      <dgm:spPr/>
    </dgm:pt>
    <dgm:pt modelId="{4AB30B6C-CAF0-4501-964F-237286082462}" type="pres">
      <dgm:prSet presAssocID="{227DDF3D-4905-421A-8D38-52BDD724EA60}" presName="sibTrans" presStyleCnt="0"/>
      <dgm:spPr/>
    </dgm:pt>
    <dgm:pt modelId="{B5B98724-DA80-47D7-83D1-E9868D20CC96}" type="pres">
      <dgm:prSet presAssocID="{E07E83B9-07DE-46E5-A076-465AC5168362}" presName="node" presStyleLbl="node1" presStyleIdx="2" presStyleCnt="4">
        <dgm:presLayoutVars>
          <dgm:bulletEnabled val="1"/>
        </dgm:presLayoutVars>
      </dgm:prSet>
      <dgm:spPr/>
    </dgm:pt>
    <dgm:pt modelId="{A5BD8198-B3E2-4731-8D4D-AE623BA144AD}" type="pres">
      <dgm:prSet presAssocID="{5B19D3E1-9682-4828-BEF7-E07E3F42FB1F}" presName="sibTrans" presStyleCnt="0"/>
      <dgm:spPr/>
    </dgm:pt>
    <dgm:pt modelId="{BBBF82EC-6BBA-4057-AD50-FEEB7510D747}" type="pres">
      <dgm:prSet presAssocID="{5C8AAAD9-E4C9-4385-8F79-8A049BC50DC2}" presName="node" presStyleLbl="node1" presStyleIdx="3" presStyleCnt="4">
        <dgm:presLayoutVars>
          <dgm:bulletEnabled val="1"/>
        </dgm:presLayoutVars>
      </dgm:prSet>
      <dgm:spPr/>
    </dgm:pt>
  </dgm:ptLst>
  <dgm:cxnLst>
    <dgm:cxn modelId="{AF7E1A0A-D7F2-44BC-83A9-B6E4AB6EF31D}" type="presOf" srcId="{A8A02DDF-E407-4E13-AE6B-41F9AEF6A92B}" destId="{57B63DA5-E25B-4B5B-9BEE-238508586C36}" srcOrd="0" destOrd="1" presId="urn:microsoft.com/office/officeart/2005/8/layout/default"/>
    <dgm:cxn modelId="{6E4DAB20-16A7-4C86-A7E7-DC4FCC327EF6}" srcId="{29F3ECCB-CD9E-48E4-AAB4-86ED5FF2E900}" destId="{E07E83B9-07DE-46E5-A076-465AC5168362}" srcOrd="2" destOrd="0" parTransId="{334C0918-1C3D-4D15-B155-A76B06E3BED0}" sibTransId="{5B19D3E1-9682-4828-BEF7-E07E3F42FB1F}"/>
    <dgm:cxn modelId="{901D4222-83F5-4535-A52E-9C7722CD2551}" type="presOf" srcId="{0715902D-70D3-4D6D-A03E-11995BACBC44}" destId="{BF3B0928-4145-49E6-9A9C-62F37D174CC7}" srcOrd="0" destOrd="0" presId="urn:microsoft.com/office/officeart/2005/8/layout/default"/>
    <dgm:cxn modelId="{9B9AB830-C0C2-492A-BAE2-58664271279E}" srcId="{29F3ECCB-CD9E-48E4-AAB4-86ED5FF2E900}" destId="{0715902D-70D3-4D6D-A03E-11995BACBC44}" srcOrd="1" destOrd="0" parTransId="{0559BEE9-F105-4C9C-9CF4-42BFF5A41608}" sibTransId="{227DDF3D-4905-421A-8D38-52BDD724EA60}"/>
    <dgm:cxn modelId="{E8017248-C345-4EA9-ABEF-AFB531950BD4}" type="presOf" srcId="{A4428BC5-5013-45AA-A991-0A2DCED16AD5}" destId="{57B63DA5-E25B-4B5B-9BEE-238508586C36}" srcOrd="0" destOrd="0" presId="urn:microsoft.com/office/officeart/2005/8/layout/default"/>
    <dgm:cxn modelId="{6309F454-29B9-4166-BA17-AF3973CDE302}" type="presOf" srcId="{50FC00F5-961F-42CC-82AF-312DD15C7B27}" destId="{BBBF82EC-6BBA-4057-AD50-FEEB7510D747}" srcOrd="0" destOrd="1" presId="urn:microsoft.com/office/officeart/2005/8/layout/default"/>
    <dgm:cxn modelId="{3A8F3C77-7EDF-47C6-A199-7A7DFB52DAAD}" type="presOf" srcId="{89B2D4E8-EB91-41AE-82F0-66D6C39CFA7B}" destId="{BF3B0928-4145-49E6-9A9C-62F37D174CC7}" srcOrd="0" destOrd="1" presId="urn:microsoft.com/office/officeart/2005/8/layout/default"/>
    <dgm:cxn modelId="{67F9587C-269B-4FC7-9C7B-3042B9378137}" type="presOf" srcId="{E07E83B9-07DE-46E5-A076-465AC5168362}" destId="{B5B98724-DA80-47D7-83D1-E9868D20CC96}" srcOrd="0" destOrd="0" presId="urn:microsoft.com/office/officeart/2005/8/layout/default"/>
    <dgm:cxn modelId="{2FA28788-A666-465D-BF82-34AE15CCAD03}" srcId="{A4428BC5-5013-45AA-A991-0A2DCED16AD5}" destId="{A8A02DDF-E407-4E13-AE6B-41F9AEF6A92B}" srcOrd="0" destOrd="0" parTransId="{79D4A680-FCED-4054-9AC3-A5C4BE2FA073}" sibTransId="{5D358286-BF77-4040-B84A-F984EC052BE1}"/>
    <dgm:cxn modelId="{7FFF138F-94CA-4863-B2E3-31602876F192}" srcId="{29F3ECCB-CD9E-48E4-AAB4-86ED5FF2E900}" destId="{5C8AAAD9-E4C9-4385-8F79-8A049BC50DC2}" srcOrd="3" destOrd="0" parTransId="{8029E020-56A9-45A4-8686-7F735112631D}" sibTransId="{6FC6EBE4-B544-41D1-BBFB-2E373F845BB6}"/>
    <dgm:cxn modelId="{1375419B-4007-41C7-BA96-DD24290A7D49}" type="presOf" srcId="{69BA3876-288D-4912-8007-177AB2CEE662}" destId="{B5B98724-DA80-47D7-83D1-E9868D20CC96}" srcOrd="0" destOrd="1" presId="urn:microsoft.com/office/officeart/2005/8/layout/default"/>
    <dgm:cxn modelId="{67F4D29D-88EA-4F7B-B099-9F785C6091BB}" srcId="{29F3ECCB-CD9E-48E4-AAB4-86ED5FF2E900}" destId="{A4428BC5-5013-45AA-A991-0A2DCED16AD5}" srcOrd="0" destOrd="0" parTransId="{07D2DBD0-BE92-4A44-A59D-9FA2234054F1}" sibTransId="{2387F838-6490-4840-9BD0-D7845383C0A3}"/>
    <dgm:cxn modelId="{11A7F4BB-9F94-4DFE-B324-510E9D80A347}" srcId="{0715902D-70D3-4D6D-A03E-11995BACBC44}" destId="{89B2D4E8-EB91-41AE-82F0-66D6C39CFA7B}" srcOrd="0" destOrd="0" parTransId="{DD68E935-FAB8-4EDB-8B62-CF88B4E426A0}" sibTransId="{A525C15C-30A6-48AB-93D3-F331C4359AA1}"/>
    <dgm:cxn modelId="{0A82EDCA-ACBF-46A4-94FC-4EEAE8664CF4}" type="presOf" srcId="{5C8AAAD9-E4C9-4385-8F79-8A049BC50DC2}" destId="{BBBF82EC-6BBA-4057-AD50-FEEB7510D747}" srcOrd="0" destOrd="0" presId="urn:microsoft.com/office/officeart/2005/8/layout/default"/>
    <dgm:cxn modelId="{486FB8D3-5BB9-4AA3-BD65-C365C8004121}" type="presOf" srcId="{29F3ECCB-CD9E-48E4-AAB4-86ED5FF2E900}" destId="{3AD0CAF5-C607-4576-A36C-09B703C7D767}" srcOrd="0" destOrd="0" presId="urn:microsoft.com/office/officeart/2005/8/layout/default"/>
    <dgm:cxn modelId="{B30328E6-3A2F-4BC5-B4FF-C43581743E2D}" srcId="{E07E83B9-07DE-46E5-A076-465AC5168362}" destId="{69BA3876-288D-4912-8007-177AB2CEE662}" srcOrd="0" destOrd="0" parTransId="{FE234BA5-80E9-4F22-ABA3-281BC9C6A73A}" sibTransId="{D92D06DE-D999-4F8F-B6CF-2C14C4912A65}"/>
    <dgm:cxn modelId="{75D456F2-0E63-4EDE-A2EA-EC689FD0277B}" srcId="{5C8AAAD9-E4C9-4385-8F79-8A049BC50DC2}" destId="{50FC00F5-961F-42CC-82AF-312DD15C7B27}" srcOrd="0" destOrd="0" parTransId="{30FDF707-DC3E-4B73-9229-584E3DA204E2}" sibTransId="{41FE8C4C-3DD8-46DD-8487-E433160298D9}"/>
    <dgm:cxn modelId="{2EFD9DE2-2CA6-484A-91F6-F981F8F0A75A}" type="presParOf" srcId="{3AD0CAF5-C607-4576-A36C-09B703C7D767}" destId="{57B63DA5-E25B-4B5B-9BEE-238508586C36}" srcOrd="0" destOrd="0" presId="urn:microsoft.com/office/officeart/2005/8/layout/default"/>
    <dgm:cxn modelId="{178555E5-3B24-46FD-97C7-A55334ACC990}" type="presParOf" srcId="{3AD0CAF5-C607-4576-A36C-09B703C7D767}" destId="{9BEBD292-E063-4E8F-8E4D-B44ED00F66C7}" srcOrd="1" destOrd="0" presId="urn:microsoft.com/office/officeart/2005/8/layout/default"/>
    <dgm:cxn modelId="{E2EF869E-FE27-4877-AE6C-F54E84741376}" type="presParOf" srcId="{3AD0CAF5-C607-4576-A36C-09B703C7D767}" destId="{BF3B0928-4145-49E6-9A9C-62F37D174CC7}" srcOrd="2" destOrd="0" presId="urn:microsoft.com/office/officeart/2005/8/layout/default"/>
    <dgm:cxn modelId="{E097B8B7-E492-429D-9C95-8F016F9DCEC8}" type="presParOf" srcId="{3AD0CAF5-C607-4576-A36C-09B703C7D767}" destId="{4AB30B6C-CAF0-4501-964F-237286082462}" srcOrd="3" destOrd="0" presId="urn:microsoft.com/office/officeart/2005/8/layout/default"/>
    <dgm:cxn modelId="{A7EE2394-EB04-4AFF-96A4-E88D5EBA3ACF}" type="presParOf" srcId="{3AD0CAF5-C607-4576-A36C-09B703C7D767}" destId="{B5B98724-DA80-47D7-83D1-E9868D20CC96}" srcOrd="4" destOrd="0" presId="urn:microsoft.com/office/officeart/2005/8/layout/default"/>
    <dgm:cxn modelId="{6497DEE7-C0E0-40FA-A6D9-3EA79D99FB50}" type="presParOf" srcId="{3AD0CAF5-C607-4576-A36C-09B703C7D767}" destId="{A5BD8198-B3E2-4731-8D4D-AE623BA144AD}" srcOrd="5" destOrd="0" presId="urn:microsoft.com/office/officeart/2005/8/layout/default"/>
    <dgm:cxn modelId="{E25E83A6-1C2A-4374-8654-E65FDE275525}" type="presParOf" srcId="{3AD0CAF5-C607-4576-A36C-09B703C7D767}" destId="{BBBF82EC-6BBA-4057-AD50-FEEB7510D747}"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29753C-CC69-41EC-9496-52FAFF3C08C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32BE9FB-8CF1-4D18-AE18-1EBED3813EAE}">
      <dgm:prSet/>
      <dgm:spPr/>
      <dgm:t>
        <a:bodyPr/>
        <a:lstStyle/>
        <a:p>
          <a:r>
            <a:rPr lang="en-US" b="0" i="0"/>
            <a:t>Private cloud needs H/W, S/W and Service (maintenance) costs</a:t>
          </a:r>
          <a:endParaRPr lang="en-US"/>
        </a:p>
      </dgm:t>
    </dgm:pt>
    <dgm:pt modelId="{6C053582-729B-486F-B987-841C4C64AE0F}" type="parTrans" cxnId="{E9CF52AA-E08D-4433-A211-35DCC0B7DA14}">
      <dgm:prSet/>
      <dgm:spPr/>
      <dgm:t>
        <a:bodyPr/>
        <a:lstStyle/>
        <a:p>
          <a:endParaRPr lang="en-US"/>
        </a:p>
      </dgm:t>
    </dgm:pt>
    <dgm:pt modelId="{A071B1C2-B594-4FBA-B49E-6C86ABFC6729}" type="sibTrans" cxnId="{E9CF52AA-E08D-4433-A211-35DCC0B7DA14}">
      <dgm:prSet/>
      <dgm:spPr/>
      <dgm:t>
        <a:bodyPr/>
        <a:lstStyle/>
        <a:p>
          <a:endParaRPr lang="en-US"/>
        </a:p>
      </dgm:t>
    </dgm:pt>
    <dgm:pt modelId="{6BE19D06-1FB0-4516-8CBB-B5937C8CA5B1}">
      <dgm:prSet/>
      <dgm:spPr/>
      <dgm:t>
        <a:bodyPr/>
        <a:lstStyle/>
        <a:p>
          <a:r>
            <a:rPr lang="en-US" b="0" i="0"/>
            <a:t>Public cloud has service fee</a:t>
          </a:r>
          <a:endParaRPr lang="en-US"/>
        </a:p>
      </dgm:t>
    </dgm:pt>
    <dgm:pt modelId="{CFDB43F6-FFB6-403C-83FA-E8F7BBDB31A1}" type="parTrans" cxnId="{BECF0782-CACF-4A3D-803B-BC6DC80E09B8}">
      <dgm:prSet/>
      <dgm:spPr/>
      <dgm:t>
        <a:bodyPr/>
        <a:lstStyle/>
        <a:p>
          <a:endParaRPr lang="en-US"/>
        </a:p>
      </dgm:t>
    </dgm:pt>
    <dgm:pt modelId="{61CE4279-446F-4191-9E1E-280EED59F810}" type="sibTrans" cxnId="{BECF0782-CACF-4A3D-803B-BC6DC80E09B8}">
      <dgm:prSet/>
      <dgm:spPr/>
      <dgm:t>
        <a:bodyPr/>
        <a:lstStyle/>
        <a:p>
          <a:endParaRPr lang="en-US"/>
        </a:p>
      </dgm:t>
    </dgm:pt>
    <dgm:pt modelId="{BE227DE7-F3E5-4A75-A9AF-A63E56F8CC48}">
      <dgm:prSet/>
      <dgm:spPr/>
      <dgm:t>
        <a:bodyPr/>
        <a:lstStyle/>
        <a:p>
          <a:r>
            <a:rPr lang="en-US" b="0" i="0"/>
            <a:t>Public cloud also has WAN costs</a:t>
          </a:r>
          <a:endParaRPr lang="en-US"/>
        </a:p>
      </dgm:t>
    </dgm:pt>
    <dgm:pt modelId="{FD1CF992-A058-4B2E-9FBD-0258FF876DC8}" type="parTrans" cxnId="{3A47EDAB-6369-4E12-981F-42B811E6DE4C}">
      <dgm:prSet/>
      <dgm:spPr/>
      <dgm:t>
        <a:bodyPr/>
        <a:lstStyle/>
        <a:p>
          <a:endParaRPr lang="en-US"/>
        </a:p>
      </dgm:t>
    </dgm:pt>
    <dgm:pt modelId="{14550D1B-F050-47D6-8FE2-6C7439C1007E}" type="sibTrans" cxnId="{3A47EDAB-6369-4E12-981F-42B811E6DE4C}">
      <dgm:prSet/>
      <dgm:spPr/>
      <dgm:t>
        <a:bodyPr/>
        <a:lstStyle/>
        <a:p>
          <a:endParaRPr lang="en-US"/>
        </a:p>
      </dgm:t>
    </dgm:pt>
    <dgm:pt modelId="{86CE933F-CF53-4440-A1A1-FAE7CA54252F}">
      <dgm:prSet/>
      <dgm:spPr/>
      <dgm:t>
        <a:bodyPr/>
        <a:lstStyle/>
        <a:p>
          <a:r>
            <a:rPr lang="en-US" b="0" i="0"/>
            <a:t>Legal issues – 3</a:t>
          </a:r>
          <a:r>
            <a:rPr lang="en-US" b="0" i="0" baseline="30000"/>
            <a:t>rd</a:t>
          </a:r>
          <a:r>
            <a:rPr lang="en-US" b="0" i="0"/>
            <a:t> party involvement in proceedings</a:t>
          </a:r>
          <a:endParaRPr lang="en-US"/>
        </a:p>
      </dgm:t>
    </dgm:pt>
    <dgm:pt modelId="{5B4070D6-C369-4F77-AA71-44E40B1A24C3}" type="parTrans" cxnId="{2E49B5B9-2FE4-4C90-AB22-642A343F8D93}">
      <dgm:prSet/>
      <dgm:spPr/>
      <dgm:t>
        <a:bodyPr/>
        <a:lstStyle/>
        <a:p>
          <a:endParaRPr lang="en-US"/>
        </a:p>
      </dgm:t>
    </dgm:pt>
    <dgm:pt modelId="{FE22CEE6-3F24-472A-BF4E-25982B2B73BD}" type="sibTrans" cxnId="{2E49B5B9-2FE4-4C90-AB22-642A343F8D93}">
      <dgm:prSet/>
      <dgm:spPr/>
      <dgm:t>
        <a:bodyPr/>
        <a:lstStyle/>
        <a:p>
          <a:endParaRPr lang="en-US"/>
        </a:p>
      </dgm:t>
    </dgm:pt>
    <dgm:pt modelId="{8F12ED7F-E8A2-4400-9D27-5E9B4EDBA064}" type="pres">
      <dgm:prSet presAssocID="{8A29753C-CC69-41EC-9496-52FAFF3C08CB}" presName="root" presStyleCnt="0">
        <dgm:presLayoutVars>
          <dgm:dir/>
          <dgm:resizeHandles val="exact"/>
        </dgm:presLayoutVars>
      </dgm:prSet>
      <dgm:spPr/>
    </dgm:pt>
    <dgm:pt modelId="{54486007-111C-42D1-8F0A-1150CB93FBBA}" type="pres">
      <dgm:prSet presAssocID="{632BE9FB-8CF1-4D18-AE18-1EBED3813EAE}" presName="compNode" presStyleCnt="0"/>
      <dgm:spPr/>
    </dgm:pt>
    <dgm:pt modelId="{F8241453-D131-4008-807B-46FD97DAF95A}" type="pres">
      <dgm:prSet presAssocID="{632BE9FB-8CF1-4D18-AE18-1EBED3813EAE}" presName="bgRect" presStyleLbl="bgShp" presStyleIdx="0" presStyleCnt="4"/>
      <dgm:spPr/>
    </dgm:pt>
    <dgm:pt modelId="{2AE9D7C7-237E-4B86-BDB2-1A14C66397A1}" type="pres">
      <dgm:prSet presAssocID="{632BE9FB-8CF1-4D18-AE18-1EBED3813EA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Computing"/>
        </a:ext>
      </dgm:extLst>
    </dgm:pt>
    <dgm:pt modelId="{0A5B92C9-3A35-4965-BDEE-97B91BE03D72}" type="pres">
      <dgm:prSet presAssocID="{632BE9FB-8CF1-4D18-AE18-1EBED3813EAE}" presName="spaceRect" presStyleCnt="0"/>
      <dgm:spPr/>
    </dgm:pt>
    <dgm:pt modelId="{F397C25E-0920-4D6A-A060-08DFAEF9D50F}" type="pres">
      <dgm:prSet presAssocID="{632BE9FB-8CF1-4D18-AE18-1EBED3813EAE}" presName="parTx" presStyleLbl="revTx" presStyleIdx="0" presStyleCnt="4">
        <dgm:presLayoutVars>
          <dgm:chMax val="0"/>
          <dgm:chPref val="0"/>
        </dgm:presLayoutVars>
      </dgm:prSet>
      <dgm:spPr/>
    </dgm:pt>
    <dgm:pt modelId="{8FC6DF70-75E1-4B47-8DE3-1807C23C14FA}" type="pres">
      <dgm:prSet presAssocID="{A071B1C2-B594-4FBA-B49E-6C86ABFC6729}" presName="sibTrans" presStyleCnt="0"/>
      <dgm:spPr/>
    </dgm:pt>
    <dgm:pt modelId="{5562F714-E5FF-4BC7-9E9F-82B4ABD271B5}" type="pres">
      <dgm:prSet presAssocID="{6BE19D06-1FB0-4516-8CBB-B5937C8CA5B1}" presName="compNode" presStyleCnt="0"/>
      <dgm:spPr/>
    </dgm:pt>
    <dgm:pt modelId="{02AE9846-5AFD-496C-8564-BCB551EEEE1A}" type="pres">
      <dgm:prSet presAssocID="{6BE19D06-1FB0-4516-8CBB-B5937C8CA5B1}" presName="bgRect" presStyleLbl="bgShp" presStyleIdx="1" presStyleCnt="4"/>
      <dgm:spPr/>
    </dgm:pt>
    <dgm:pt modelId="{A5F06F47-7B0B-4BF6-A05A-F14ABD0DD692}" type="pres">
      <dgm:prSet presAssocID="{6BE19D06-1FB0-4516-8CBB-B5937C8CA5B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ud"/>
        </a:ext>
      </dgm:extLst>
    </dgm:pt>
    <dgm:pt modelId="{A7D404E5-7B2F-4B86-B211-48F201393C60}" type="pres">
      <dgm:prSet presAssocID="{6BE19D06-1FB0-4516-8CBB-B5937C8CA5B1}" presName="spaceRect" presStyleCnt="0"/>
      <dgm:spPr/>
    </dgm:pt>
    <dgm:pt modelId="{D74806CB-8A11-4E65-AB71-B65C2F4AEE7C}" type="pres">
      <dgm:prSet presAssocID="{6BE19D06-1FB0-4516-8CBB-B5937C8CA5B1}" presName="parTx" presStyleLbl="revTx" presStyleIdx="1" presStyleCnt="4">
        <dgm:presLayoutVars>
          <dgm:chMax val="0"/>
          <dgm:chPref val="0"/>
        </dgm:presLayoutVars>
      </dgm:prSet>
      <dgm:spPr/>
    </dgm:pt>
    <dgm:pt modelId="{A6E72E00-9CF9-4B22-968F-DE0A073193EA}" type="pres">
      <dgm:prSet presAssocID="{61CE4279-446F-4191-9E1E-280EED59F810}" presName="sibTrans" presStyleCnt="0"/>
      <dgm:spPr/>
    </dgm:pt>
    <dgm:pt modelId="{AC8888C7-63BE-427C-B876-DAC1058A7080}" type="pres">
      <dgm:prSet presAssocID="{BE227DE7-F3E5-4A75-A9AF-A63E56F8CC48}" presName="compNode" presStyleCnt="0"/>
      <dgm:spPr/>
    </dgm:pt>
    <dgm:pt modelId="{371AABF6-EEB4-44E6-96E7-630FA8F271D7}" type="pres">
      <dgm:prSet presAssocID="{BE227DE7-F3E5-4A75-A9AF-A63E56F8CC48}" presName="bgRect" presStyleLbl="bgShp" presStyleIdx="2" presStyleCnt="4"/>
      <dgm:spPr/>
    </dgm:pt>
    <dgm:pt modelId="{9541E6F7-9E9D-4CC7-AC02-0BCFAA22C28E}" type="pres">
      <dgm:prSet presAssocID="{BE227DE7-F3E5-4A75-A9AF-A63E56F8CC4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omputer"/>
        </a:ext>
      </dgm:extLst>
    </dgm:pt>
    <dgm:pt modelId="{A54256D0-4F44-4E06-8941-0272DD2F6A80}" type="pres">
      <dgm:prSet presAssocID="{BE227DE7-F3E5-4A75-A9AF-A63E56F8CC48}" presName="spaceRect" presStyleCnt="0"/>
      <dgm:spPr/>
    </dgm:pt>
    <dgm:pt modelId="{37099F7A-C88A-4808-BA29-1F46D8FB12BF}" type="pres">
      <dgm:prSet presAssocID="{BE227DE7-F3E5-4A75-A9AF-A63E56F8CC48}" presName="parTx" presStyleLbl="revTx" presStyleIdx="2" presStyleCnt="4">
        <dgm:presLayoutVars>
          <dgm:chMax val="0"/>
          <dgm:chPref val="0"/>
        </dgm:presLayoutVars>
      </dgm:prSet>
      <dgm:spPr/>
    </dgm:pt>
    <dgm:pt modelId="{707AB3F3-E18A-4CE6-B249-DDE9F077A2B4}" type="pres">
      <dgm:prSet presAssocID="{14550D1B-F050-47D6-8FE2-6C7439C1007E}" presName="sibTrans" presStyleCnt="0"/>
      <dgm:spPr/>
    </dgm:pt>
    <dgm:pt modelId="{86405155-2440-440D-908F-0DE68ADDB4AD}" type="pres">
      <dgm:prSet presAssocID="{86CE933F-CF53-4440-A1A1-FAE7CA54252F}" presName="compNode" presStyleCnt="0"/>
      <dgm:spPr/>
    </dgm:pt>
    <dgm:pt modelId="{B05CF043-3AAA-460F-9BF7-6D858E0CC447}" type="pres">
      <dgm:prSet presAssocID="{86CE933F-CF53-4440-A1A1-FAE7CA54252F}" presName="bgRect" presStyleLbl="bgShp" presStyleIdx="3" presStyleCnt="4"/>
      <dgm:spPr/>
    </dgm:pt>
    <dgm:pt modelId="{41785E03-7976-4AD7-AD11-9D7F185DD826}" type="pres">
      <dgm:prSet presAssocID="{86CE933F-CF53-4440-A1A1-FAE7CA54252F}"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avel"/>
        </a:ext>
      </dgm:extLst>
    </dgm:pt>
    <dgm:pt modelId="{64BE6F5E-430D-4D0C-BC06-770C8BD1999F}" type="pres">
      <dgm:prSet presAssocID="{86CE933F-CF53-4440-A1A1-FAE7CA54252F}" presName="spaceRect" presStyleCnt="0"/>
      <dgm:spPr/>
    </dgm:pt>
    <dgm:pt modelId="{BD3A91F4-5158-4E34-863E-82206F9BF4A1}" type="pres">
      <dgm:prSet presAssocID="{86CE933F-CF53-4440-A1A1-FAE7CA54252F}" presName="parTx" presStyleLbl="revTx" presStyleIdx="3" presStyleCnt="4">
        <dgm:presLayoutVars>
          <dgm:chMax val="0"/>
          <dgm:chPref val="0"/>
        </dgm:presLayoutVars>
      </dgm:prSet>
      <dgm:spPr/>
    </dgm:pt>
  </dgm:ptLst>
  <dgm:cxnLst>
    <dgm:cxn modelId="{DE5CBF71-808B-4797-831A-FC0A299BC9A8}" type="presOf" srcId="{632BE9FB-8CF1-4D18-AE18-1EBED3813EAE}" destId="{F397C25E-0920-4D6A-A060-08DFAEF9D50F}" srcOrd="0" destOrd="0" presId="urn:microsoft.com/office/officeart/2018/2/layout/IconVerticalSolidList"/>
    <dgm:cxn modelId="{BECF0782-CACF-4A3D-803B-BC6DC80E09B8}" srcId="{8A29753C-CC69-41EC-9496-52FAFF3C08CB}" destId="{6BE19D06-1FB0-4516-8CBB-B5937C8CA5B1}" srcOrd="1" destOrd="0" parTransId="{CFDB43F6-FFB6-403C-83FA-E8F7BBDB31A1}" sibTransId="{61CE4279-446F-4191-9E1E-280EED59F810}"/>
    <dgm:cxn modelId="{E9CF52AA-E08D-4433-A211-35DCC0B7DA14}" srcId="{8A29753C-CC69-41EC-9496-52FAFF3C08CB}" destId="{632BE9FB-8CF1-4D18-AE18-1EBED3813EAE}" srcOrd="0" destOrd="0" parTransId="{6C053582-729B-486F-B987-841C4C64AE0F}" sibTransId="{A071B1C2-B594-4FBA-B49E-6C86ABFC6729}"/>
    <dgm:cxn modelId="{3A47EDAB-6369-4E12-981F-42B811E6DE4C}" srcId="{8A29753C-CC69-41EC-9496-52FAFF3C08CB}" destId="{BE227DE7-F3E5-4A75-A9AF-A63E56F8CC48}" srcOrd="2" destOrd="0" parTransId="{FD1CF992-A058-4B2E-9FBD-0258FF876DC8}" sibTransId="{14550D1B-F050-47D6-8FE2-6C7439C1007E}"/>
    <dgm:cxn modelId="{2E49B5B9-2FE4-4C90-AB22-642A343F8D93}" srcId="{8A29753C-CC69-41EC-9496-52FAFF3C08CB}" destId="{86CE933F-CF53-4440-A1A1-FAE7CA54252F}" srcOrd="3" destOrd="0" parTransId="{5B4070D6-C369-4F77-AA71-44E40B1A24C3}" sibTransId="{FE22CEE6-3F24-472A-BF4E-25982B2B73BD}"/>
    <dgm:cxn modelId="{4DB6D2D7-F9D6-4FC6-A79F-1069FA1D31B8}" type="presOf" srcId="{8A29753C-CC69-41EC-9496-52FAFF3C08CB}" destId="{8F12ED7F-E8A2-4400-9D27-5E9B4EDBA064}" srcOrd="0" destOrd="0" presId="urn:microsoft.com/office/officeart/2018/2/layout/IconVerticalSolidList"/>
    <dgm:cxn modelId="{64BEC8E9-BC4B-4153-A58F-552B052D4ACE}" type="presOf" srcId="{BE227DE7-F3E5-4A75-A9AF-A63E56F8CC48}" destId="{37099F7A-C88A-4808-BA29-1F46D8FB12BF}" srcOrd="0" destOrd="0" presId="urn:microsoft.com/office/officeart/2018/2/layout/IconVerticalSolidList"/>
    <dgm:cxn modelId="{7924BCF9-5A69-44A7-B00A-2DB543DD2BC5}" type="presOf" srcId="{6BE19D06-1FB0-4516-8CBB-B5937C8CA5B1}" destId="{D74806CB-8A11-4E65-AB71-B65C2F4AEE7C}" srcOrd="0" destOrd="0" presId="urn:microsoft.com/office/officeart/2018/2/layout/IconVerticalSolidList"/>
    <dgm:cxn modelId="{35A016FE-95D9-404F-881B-39E2EDBBE710}" type="presOf" srcId="{86CE933F-CF53-4440-A1A1-FAE7CA54252F}" destId="{BD3A91F4-5158-4E34-863E-82206F9BF4A1}" srcOrd="0" destOrd="0" presId="urn:microsoft.com/office/officeart/2018/2/layout/IconVerticalSolidList"/>
    <dgm:cxn modelId="{F2CCAD2F-1BD3-47C7-AEEC-CB10411B2814}" type="presParOf" srcId="{8F12ED7F-E8A2-4400-9D27-5E9B4EDBA064}" destId="{54486007-111C-42D1-8F0A-1150CB93FBBA}" srcOrd="0" destOrd="0" presId="urn:microsoft.com/office/officeart/2018/2/layout/IconVerticalSolidList"/>
    <dgm:cxn modelId="{EFE8A062-0AE9-42DE-8D68-38D78FC007FB}" type="presParOf" srcId="{54486007-111C-42D1-8F0A-1150CB93FBBA}" destId="{F8241453-D131-4008-807B-46FD97DAF95A}" srcOrd="0" destOrd="0" presId="urn:microsoft.com/office/officeart/2018/2/layout/IconVerticalSolidList"/>
    <dgm:cxn modelId="{3C725766-E9FF-457A-BDED-E80EE59FB256}" type="presParOf" srcId="{54486007-111C-42D1-8F0A-1150CB93FBBA}" destId="{2AE9D7C7-237E-4B86-BDB2-1A14C66397A1}" srcOrd="1" destOrd="0" presId="urn:microsoft.com/office/officeart/2018/2/layout/IconVerticalSolidList"/>
    <dgm:cxn modelId="{4730EDBE-549D-43B3-AEAC-C3AA8135D091}" type="presParOf" srcId="{54486007-111C-42D1-8F0A-1150CB93FBBA}" destId="{0A5B92C9-3A35-4965-BDEE-97B91BE03D72}" srcOrd="2" destOrd="0" presId="urn:microsoft.com/office/officeart/2018/2/layout/IconVerticalSolidList"/>
    <dgm:cxn modelId="{1C35CCBD-4D40-4458-BA64-EC6E706359D9}" type="presParOf" srcId="{54486007-111C-42D1-8F0A-1150CB93FBBA}" destId="{F397C25E-0920-4D6A-A060-08DFAEF9D50F}" srcOrd="3" destOrd="0" presId="urn:microsoft.com/office/officeart/2018/2/layout/IconVerticalSolidList"/>
    <dgm:cxn modelId="{886099A7-4490-4715-BF3D-BF2DAC92E8E4}" type="presParOf" srcId="{8F12ED7F-E8A2-4400-9D27-5E9B4EDBA064}" destId="{8FC6DF70-75E1-4B47-8DE3-1807C23C14FA}" srcOrd="1" destOrd="0" presId="urn:microsoft.com/office/officeart/2018/2/layout/IconVerticalSolidList"/>
    <dgm:cxn modelId="{926F8C06-A89C-4909-9120-C51F2DCBA3F0}" type="presParOf" srcId="{8F12ED7F-E8A2-4400-9D27-5E9B4EDBA064}" destId="{5562F714-E5FF-4BC7-9E9F-82B4ABD271B5}" srcOrd="2" destOrd="0" presId="urn:microsoft.com/office/officeart/2018/2/layout/IconVerticalSolidList"/>
    <dgm:cxn modelId="{1504049F-7464-44F6-8152-F0880ADB2A80}" type="presParOf" srcId="{5562F714-E5FF-4BC7-9E9F-82B4ABD271B5}" destId="{02AE9846-5AFD-496C-8564-BCB551EEEE1A}" srcOrd="0" destOrd="0" presId="urn:microsoft.com/office/officeart/2018/2/layout/IconVerticalSolidList"/>
    <dgm:cxn modelId="{EB24DD0F-D90C-4C43-894E-C48902927844}" type="presParOf" srcId="{5562F714-E5FF-4BC7-9E9F-82B4ABD271B5}" destId="{A5F06F47-7B0B-4BF6-A05A-F14ABD0DD692}" srcOrd="1" destOrd="0" presId="urn:microsoft.com/office/officeart/2018/2/layout/IconVerticalSolidList"/>
    <dgm:cxn modelId="{78B027CF-CDD1-4DE7-A6D0-82F7C6516B74}" type="presParOf" srcId="{5562F714-E5FF-4BC7-9E9F-82B4ABD271B5}" destId="{A7D404E5-7B2F-4B86-B211-48F201393C60}" srcOrd="2" destOrd="0" presId="urn:microsoft.com/office/officeart/2018/2/layout/IconVerticalSolidList"/>
    <dgm:cxn modelId="{97E7B6DF-9A33-4BD1-9C43-0E9EC1289FBE}" type="presParOf" srcId="{5562F714-E5FF-4BC7-9E9F-82B4ABD271B5}" destId="{D74806CB-8A11-4E65-AB71-B65C2F4AEE7C}" srcOrd="3" destOrd="0" presId="urn:microsoft.com/office/officeart/2018/2/layout/IconVerticalSolidList"/>
    <dgm:cxn modelId="{1B0A9D36-CE1E-46B6-90B4-6791A3D0CDD0}" type="presParOf" srcId="{8F12ED7F-E8A2-4400-9D27-5E9B4EDBA064}" destId="{A6E72E00-9CF9-4B22-968F-DE0A073193EA}" srcOrd="3" destOrd="0" presId="urn:microsoft.com/office/officeart/2018/2/layout/IconVerticalSolidList"/>
    <dgm:cxn modelId="{BA66F103-908C-4C53-BD3E-0551B2383FEF}" type="presParOf" srcId="{8F12ED7F-E8A2-4400-9D27-5E9B4EDBA064}" destId="{AC8888C7-63BE-427C-B876-DAC1058A7080}" srcOrd="4" destOrd="0" presId="urn:microsoft.com/office/officeart/2018/2/layout/IconVerticalSolidList"/>
    <dgm:cxn modelId="{369C6B72-D0E6-454B-B5C8-6E97214E7B1B}" type="presParOf" srcId="{AC8888C7-63BE-427C-B876-DAC1058A7080}" destId="{371AABF6-EEB4-44E6-96E7-630FA8F271D7}" srcOrd="0" destOrd="0" presId="urn:microsoft.com/office/officeart/2018/2/layout/IconVerticalSolidList"/>
    <dgm:cxn modelId="{E4D17EE2-F71E-4966-98CA-9929524782E1}" type="presParOf" srcId="{AC8888C7-63BE-427C-B876-DAC1058A7080}" destId="{9541E6F7-9E9D-4CC7-AC02-0BCFAA22C28E}" srcOrd="1" destOrd="0" presId="urn:microsoft.com/office/officeart/2018/2/layout/IconVerticalSolidList"/>
    <dgm:cxn modelId="{32A00F51-6D15-4874-BD3C-26DBEB4320A1}" type="presParOf" srcId="{AC8888C7-63BE-427C-B876-DAC1058A7080}" destId="{A54256D0-4F44-4E06-8941-0272DD2F6A80}" srcOrd="2" destOrd="0" presId="urn:microsoft.com/office/officeart/2018/2/layout/IconVerticalSolidList"/>
    <dgm:cxn modelId="{0A740FC3-F485-42C2-8925-E70DC6B816C6}" type="presParOf" srcId="{AC8888C7-63BE-427C-B876-DAC1058A7080}" destId="{37099F7A-C88A-4808-BA29-1F46D8FB12BF}" srcOrd="3" destOrd="0" presId="urn:microsoft.com/office/officeart/2018/2/layout/IconVerticalSolidList"/>
    <dgm:cxn modelId="{AAFA65F4-5518-4279-A386-E8DD30479847}" type="presParOf" srcId="{8F12ED7F-E8A2-4400-9D27-5E9B4EDBA064}" destId="{707AB3F3-E18A-4CE6-B249-DDE9F077A2B4}" srcOrd="5" destOrd="0" presId="urn:microsoft.com/office/officeart/2018/2/layout/IconVerticalSolidList"/>
    <dgm:cxn modelId="{7C088932-7428-4D74-BBCC-7A519B709DE9}" type="presParOf" srcId="{8F12ED7F-E8A2-4400-9D27-5E9B4EDBA064}" destId="{86405155-2440-440D-908F-0DE68ADDB4AD}" srcOrd="6" destOrd="0" presId="urn:microsoft.com/office/officeart/2018/2/layout/IconVerticalSolidList"/>
    <dgm:cxn modelId="{293C860C-FC22-42C8-BE1C-AA5DFF39EE14}" type="presParOf" srcId="{86405155-2440-440D-908F-0DE68ADDB4AD}" destId="{B05CF043-3AAA-460F-9BF7-6D858E0CC447}" srcOrd="0" destOrd="0" presId="urn:microsoft.com/office/officeart/2018/2/layout/IconVerticalSolidList"/>
    <dgm:cxn modelId="{67CAE31A-CE7C-4009-8C20-AA0B1EBEF9D5}" type="presParOf" srcId="{86405155-2440-440D-908F-0DE68ADDB4AD}" destId="{41785E03-7976-4AD7-AD11-9D7F185DD826}" srcOrd="1" destOrd="0" presId="urn:microsoft.com/office/officeart/2018/2/layout/IconVerticalSolidList"/>
    <dgm:cxn modelId="{D8927914-43CE-4003-A274-C2DCC8990887}" type="presParOf" srcId="{86405155-2440-440D-908F-0DE68ADDB4AD}" destId="{64BE6F5E-430D-4D0C-BC06-770C8BD1999F}" srcOrd="2" destOrd="0" presId="urn:microsoft.com/office/officeart/2018/2/layout/IconVerticalSolidList"/>
    <dgm:cxn modelId="{6ABAB635-0125-4A0F-87D5-02D06E95D882}" type="presParOf" srcId="{86405155-2440-440D-908F-0DE68ADDB4AD}" destId="{BD3A91F4-5158-4E34-863E-82206F9BF4A1}"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7864FED-A0B3-40BA-88F6-2619B0061E5A}"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n-US"/>
        </a:p>
      </dgm:t>
    </dgm:pt>
    <dgm:pt modelId="{09A3C979-44EC-4139-9A4D-ABA0C63C2DC5}">
      <dgm:prSet/>
      <dgm:spPr/>
      <dgm:t>
        <a:bodyPr/>
        <a:lstStyle/>
        <a:p>
          <a:pPr rtl="0"/>
          <a:r>
            <a:rPr lang="en-US" dirty="0"/>
            <a:t>You are the software architect for a very successful product that has been in the market for more than 15 years. Your company has decided to move your application to the cloud ASAP</a:t>
          </a:r>
        </a:p>
      </dgm:t>
    </dgm:pt>
    <dgm:pt modelId="{8D9AB02E-B3B4-4131-AF35-69B8D8A24361}" type="parTrans" cxnId="{2A8950B8-B40A-4746-9AC6-4D395B9E5A8D}">
      <dgm:prSet/>
      <dgm:spPr/>
      <dgm:t>
        <a:bodyPr/>
        <a:lstStyle/>
        <a:p>
          <a:endParaRPr lang="en-US"/>
        </a:p>
      </dgm:t>
    </dgm:pt>
    <dgm:pt modelId="{34F01137-E304-4468-8BBE-CAC7FE4F3E97}" type="sibTrans" cxnId="{2A8950B8-B40A-4746-9AC6-4D395B9E5A8D}">
      <dgm:prSet/>
      <dgm:spPr/>
      <dgm:t>
        <a:bodyPr/>
        <a:lstStyle/>
        <a:p>
          <a:endParaRPr lang="en-US"/>
        </a:p>
      </dgm:t>
    </dgm:pt>
    <dgm:pt modelId="{B754C706-1199-4AC4-9E65-62D403B8D05B}">
      <dgm:prSet/>
      <dgm:spPr/>
      <dgm:t>
        <a:bodyPr/>
        <a:lstStyle/>
        <a:p>
          <a:pPr rtl="0"/>
          <a:r>
            <a:rPr lang="en-US" dirty="0"/>
            <a:t>Would you use a private cloud or a public cloud?</a:t>
          </a:r>
        </a:p>
      </dgm:t>
    </dgm:pt>
    <dgm:pt modelId="{331A7E0A-58AC-4320-A539-C7A5A78FBD64}" type="parTrans" cxnId="{8A94380D-01D8-447C-B71E-4340BB842398}">
      <dgm:prSet/>
      <dgm:spPr/>
      <dgm:t>
        <a:bodyPr/>
        <a:lstStyle/>
        <a:p>
          <a:endParaRPr lang="en-US"/>
        </a:p>
      </dgm:t>
    </dgm:pt>
    <dgm:pt modelId="{3AC82ACF-A530-4FF2-A4AC-4F581DADBC50}" type="sibTrans" cxnId="{8A94380D-01D8-447C-B71E-4340BB842398}">
      <dgm:prSet/>
      <dgm:spPr/>
      <dgm:t>
        <a:bodyPr/>
        <a:lstStyle/>
        <a:p>
          <a:endParaRPr lang="en-US"/>
        </a:p>
      </dgm:t>
    </dgm:pt>
    <dgm:pt modelId="{FA0DC763-A7F3-44B3-A376-B6C61893E808}" type="pres">
      <dgm:prSet presAssocID="{07864FED-A0B3-40BA-88F6-2619B0061E5A}" presName="Name0" presStyleCnt="0">
        <dgm:presLayoutVars>
          <dgm:dir/>
          <dgm:animLvl val="lvl"/>
          <dgm:resizeHandles val="exact"/>
        </dgm:presLayoutVars>
      </dgm:prSet>
      <dgm:spPr/>
    </dgm:pt>
    <dgm:pt modelId="{8C44E82E-6190-45B2-B081-E509B4D464AD}" type="pres">
      <dgm:prSet presAssocID="{09A3C979-44EC-4139-9A4D-ABA0C63C2DC5}" presName="composite" presStyleCnt="0"/>
      <dgm:spPr/>
    </dgm:pt>
    <dgm:pt modelId="{A867E677-BD2C-4A43-B4B4-C329D0D45CE0}" type="pres">
      <dgm:prSet presAssocID="{09A3C979-44EC-4139-9A4D-ABA0C63C2DC5}" presName="parTx" presStyleLbl="alignNode1" presStyleIdx="0" presStyleCnt="1">
        <dgm:presLayoutVars>
          <dgm:chMax val="0"/>
          <dgm:chPref val="0"/>
          <dgm:bulletEnabled val="1"/>
        </dgm:presLayoutVars>
      </dgm:prSet>
      <dgm:spPr/>
    </dgm:pt>
    <dgm:pt modelId="{6D6C60F6-8243-467A-99FC-3242CA689FE8}" type="pres">
      <dgm:prSet presAssocID="{09A3C979-44EC-4139-9A4D-ABA0C63C2DC5}" presName="desTx" presStyleLbl="alignAccFollowNode1" presStyleIdx="0" presStyleCnt="1" custLinFactNeighborY="910">
        <dgm:presLayoutVars>
          <dgm:bulletEnabled val="1"/>
        </dgm:presLayoutVars>
      </dgm:prSet>
      <dgm:spPr/>
    </dgm:pt>
  </dgm:ptLst>
  <dgm:cxnLst>
    <dgm:cxn modelId="{8A94380D-01D8-447C-B71E-4340BB842398}" srcId="{09A3C979-44EC-4139-9A4D-ABA0C63C2DC5}" destId="{B754C706-1199-4AC4-9E65-62D403B8D05B}" srcOrd="0" destOrd="0" parTransId="{331A7E0A-58AC-4320-A539-C7A5A78FBD64}" sibTransId="{3AC82ACF-A530-4FF2-A4AC-4F581DADBC50}"/>
    <dgm:cxn modelId="{BBA1476A-18A8-415B-B398-DED849971808}" type="presOf" srcId="{09A3C979-44EC-4139-9A4D-ABA0C63C2DC5}" destId="{A867E677-BD2C-4A43-B4B4-C329D0D45CE0}" srcOrd="0" destOrd="0" presId="urn:microsoft.com/office/officeart/2005/8/layout/hList1"/>
    <dgm:cxn modelId="{D79E9FAE-0215-4D31-B39C-43223C408B8E}" type="presOf" srcId="{07864FED-A0B3-40BA-88F6-2619B0061E5A}" destId="{FA0DC763-A7F3-44B3-A376-B6C61893E808}" srcOrd="0" destOrd="0" presId="urn:microsoft.com/office/officeart/2005/8/layout/hList1"/>
    <dgm:cxn modelId="{2A8950B8-B40A-4746-9AC6-4D395B9E5A8D}" srcId="{07864FED-A0B3-40BA-88F6-2619B0061E5A}" destId="{09A3C979-44EC-4139-9A4D-ABA0C63C2DC5}" srcOrd="0" destOrd="0" parTransId="{8D9AB02E-B3B4-4131-AF35-69B8D8A24361}" sibTransId="{34F01137-E304-4468-8BBE-CAC7FE4F3E97}"/>
    <dgm:cxn modelId="{A6264DE1-0CF8-4C0D-B1C3-0517D7A37E90}" type="presOf" srcId="{B754C706-1199-4AC4-9E65-62D403B8D05B}" destId="{6D6C60F6-8243-467A-99FC-3242CA689FE8}" srcOrd="0" destOrd="0" presId="urn:microsoft.com/office/officeart/2005/8/layout/hList1"/>
    <dgm:cxn modelId="{4A303F30-1BCD-49B0-B372-BA9149D0D32C}" type="presParOf" srcId="{FA0DC763-A7F3-44B3-A376-B6C61893E808}" destId="{8C44E82E-6190-45B2-B081-E509B4D464AD}" srcOrd="0" destOrd="0" presId="urn:microsoft.com/office/officeart/2005/8/layout/hList1"/>
    <dgm:cxn modelId="{4CAF0AB7-A05B-403D-AC61-7E4D3A927CDB}" type="presParOf" srcId="{8C44E82E-6190-45B2-B081-E509B4D464AD}" destId="{A867E677-BD2C-4A43-B4B4-C329D0D45CE0}" srcOrd="0" destOrd="0" presId="urn:microsoft.com/office/officeart/2005/8/layout/hList1"/>
    <dgm:cxn modelId="{202D5FA3-7891-48DB-932D-204D8B728C01}" type="presParOf" srcId="{8C44E82E-6190-45B2-B081-E509B4D464AD}" destId="{6D6C60F6-8243-467A-99FC-3242CA689FE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31B92D-1F93-44F8-A320-E5B59C18A615}">
      <dsp:nvSpPr>
        <dsp:cNvPr id="0" name=""/>
        <dsp:cNvSpPr/>
      </dsp:nvSpPr>
      <dsp:spPr>
        <a:xfrm>
          <a:off x="0" y="364274"/>
          <a:ext cx="4872038" cy="252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DFF0C6A-5B73-40D5-B5DE-8080897C2036}">
      <dsp:nvSpPr>
        <dsp:cNvPr id="0" name=""/>
        <dsp:cNvSpPr/>
      </dsp:nvSpPr>
      <dsp:spPr>
        <a:xfrm>
          <a:off x="243601" y="216674"/>
          <a:ext cx="3410426" cy="2952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906" tIns="0" rIns="128906" bIns="0" numCol="1" spcCol="1270" anchor="ctr" anchorCtr="0">
          <a:noAutofit/>
        </a:bodyPr>
        <a:lstStyle/>
        <a:p>
          <a:pPr marL="0" lvl="0" indent="0" algn="l" defTabSz="444500">
            <a:lnSpc>
              <a:spcPct val="90000"/>
            </a:lnSpc>
            <a:spcBef>
              <a:spcPct val="0"/>
            </a:spcBef>
            <a:spcAft>
              <a:spcPct val="35000"/>
            </a:spcAft>
            <a:buNone/>
          </a:pPr>
          <a:r>
            <a:rPr lang="en-US" sz="1000" kern="1200"/>
            <a:t>Is security possible?</a:t>
          </a:r>
        </a:p>
      </dsp:txBody>
      <dsp:txXfrm>
        <a:off x="258011" y="231084"/>
        <a:ext cx="3381606" cy="266380"/>
      </dsp:txXfrm>
    </dsp:sp>
    <dsp:sp modelId="{807FCF2A-9DF6-4F5F-9048-2909D554ADA3}">
      <dsp:nvSpPr>
        <dsp:cNvPr id="0" name=""/>
        <dsp:cNvSpPr/>
      </dsp:nvSpPr>
      <dsp:spPr>
        <a:xfrm>
          <a:off x="0" y="817874"/>
          <a:ext cx="4872038" cy="1638000"/>
        </a:xfrm>
        <a:prstGeom prst="rect">
          <a:avLst/>
        </a:prstGeom>
        <a:solidFill>
          <a:schemeClr val="lt1">
            <a:alpha val="90000"/>
            <a:hueOff val="0"/>
            <a:satOff val="0"/>
            <a:lumOff val="0"/>
            <a:alphaOff val="0"/>
          </a:schemeClr>
        </a:solidFill>
        <a:ln w="9525" cap="rnd" cmpd="sng" algn="ctr">
          <a:solidFill>
            <a:schemeClr val="accent2">
              <a:hueOff val="451605"/>
              <a:satOff val="-2211"/>
              <a:lumOff val="124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78124" tIns="208280" rIns="378124" bIns="71120" numCol="1" spcCol="1270" anchor="t" anchorCtr="0">
          <a:noAutofit/>
        </a:bodyPr>
        <a:lstStyle/>
        <a:p>
          <a:pPr marL="57150" lvl="1" indent="-57150" algn="l" defTabSz="444500">
            <a:lnSpc>
              <a:spcPct val="90000"/>
            </a:lnSpc>
            <a:spcBef>
              <a:spcPct val="0"/>
            </a:spcBef>
            <a:spcAft>
              <a:spcPct val="15000"/>
            </a:spcAft>
            <a:buChar char="•"/>
          </a:pPr>
          <a:r>
            <a:rPr lang="en-US" sz="1000" b="1" kern="1200"/>
            <a:t>Method</a:t>
          </a:r>
          <a:r>
            <a:rPr lang="en-US" sz="1000" kern="1200"/>
            <a:t>: Password spraying on a legacy test account lacking MFA.</a:t>
          </a:r>
        </a:p>
        <a:p>
          <a:pPr marL="57150" lvl="1" indent="-57150" algn="l" defTabSz="444500">
            <a:lnSpc>
              <a:spcPct val="90000"/>
            </a:lnSpc>
            <a:spcBef>
              <a:spcPct val="0"/>
            </a:spcBef>
            <a:spcAft>
              <a:spcPct val="15000"/>
            </a:spcAft>
            <a:buChar char="•"/>
          </a:pPr>
          <a:r>
            <a:rPr lang="en-US" sz="1000" b="1" kern="1200"/>
            <a:t>Impact</a:t>
          </a:r>
          <a:r>
            <a:rPr lang="en-US" sz="1000" kern="1200"/>
            <a:t>: Accessed emails and documents of senior Microsoft executives and legal/security teams.</a:t>
          </a:r>
        </a:p>
        <a:p>
          <a:pPr marL="57150" lvl="1" indent="-57150" algn="l" defTabSz="444500">
            <a:lnSpc>
              <a:spcPct val="90000"/>
            </a:lnSpc>
            <a:spcBef>
              <a:spcPct val="0"/>
            </a:spcBef>
            <a:spcAft>
              <a:spcPct val="15000"/>
            </a:spcAft>
            <a:buChar char="•"/>
          </a:pPr>
          <a:r>
            <a:rPr lang="en-US" sz="1000" b="1" kern="1200"/>
            <a:t>Duration</a:t>
          </a:r>
          <a:r>
            <a:rPr lang="en-US" sz="1000" kern="1200"/>
            <a:t>: Undetected for nearly 2 months.</a:t>
          </a:r>
        </a:p>
        <a:p>
          <a:pPr marL="57150" lvl="1" indent="-57150" algn="l" defTabSz="444500">
            <a:lnSpc>
              <a:spcPct val="90000"/>
            </a:lnSpc>
            <a:spcBef>
              <a:spcPct val="0"/>
            </a:spcBef>
            <a:spcAft>
              <a:spcPct val="15000"/>
            </a:spcAft>
            <a:buChar char="•"/>
          </a:pPr>
          <a:r>
            <a:rPr lang="en-US" sz="1000" b="1" kern="1200"/>
            <a:t>Response</a:t>
          </a:r>
          <a:r>
            <a:rPr lang="en-US" sz="1000" kern="1200"/>
            <a:t>: Microsoft removed access and disclosed the breach in January 2024 </a:t>
          </a:r>
        </a:p>
        <a:p>
          <a:pPr marL="57150" lvl="1" indent="-57150" algn="l" defTabSz="444500">
            <a:lnSpc>
              <a:spcPct val="90000"/>
            </a:lnSpc>
            <a:spcBef>
              <a:spcPct val="0"/>
            </a:spcBef>
            <a:spcAft>
              <a:spcPct val="15000"/>
            </a:spcAft>
            <a:buChar char="•"/>
          </a:pPr>
          <a:r>
            <a:rPr lang="en-US" sz="1000" kern="1200" dirty="0">
              <a:hlinkClick xmlns:r="http://schemas.openxmlformats.org/officeDocument/2006/relationships" r:id="rId1"/>
            </a:rPr>
            <a:t>https://msrc.microsoft.com/blog/2024/03/update-on-microsoft-actions-following-attack-by-nation-state-actor-midnight-blizzard</a:t>
          </a:r>
          <a:r>
            <a:rPr lang="en-US" sz="1000" kern="1200" dirty="0"/>
            <a:t>/</a:t>
          </a:r>
        </a:p>
      </dsp:txBody>
      <dsp:txXfrm>
        <a:off x="0" y="817874"/>
        <a:ext cx="4872038" cy="1638000"/>
      </dsp:txXfrm>
    </dsp:sp>
    <dsp:sp modelId="{DED7C06B-3EDB-4F9C-B768-317AEA247FC1}">
      <dsp:nvSpPr>
        <dsp:cNvPr id="0" name=""/>
        <dsp:cNvSpPr/>
      </dsp:nvSpPr>
      <dsp:spPr>
        <a:xfrm>
          <a:off x="243601" y="670274"/>
          <a:ext cx="3410426" cy="295200"/>
        </a:xfrm>
        <a:prstGeom prst="roundRect">
          <a:avLst/>
        </a:prstGeom>
        <a:gradFill rotWithShape="0">
          <a:gsLst>
            <a:gs pos="0">
              <a:schemeClr val="accent2">
                <a:hueOff val="451605"/>
                <a:satOff val="-2211"/>
                <a:lumOff val="1242"/>
                <a:alphaOff val="0"/>
                <a:tint val="98000"/>
                <a:lumMod val="114000"/>
              </a:schemeClr>
            </a:gs>
            <a:gs pos="100000">
              <a:schemeClr val="accent2">
                <a:hueOff val="451605"/>
                <a:satOff val="-2211"/>
                <a:lumOff val="124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906" tIns="0" rIns="128906" bIns="0" numCol="1" spcCol="1270" anchor="ctr" anchorCtr="0">
          <a:noAutofit/>
        </a:bodyPr>
        <a:lstStyle/>
        <a:p>
          <a:pPr marL="0" lvl="0" indent="0" algn="l" defTabSz="444500">
            <a:lnSpc>
              <a:spcPct val="90000"/>
            </a:lnSpc>
            <a:spcBef>
              <a:spcPct val="0"/>
            </a:spcBef>
            <a:spcAft>
              <a:spcPct val="35000"/>
            </a:spcAft>
            <a:buNone/>
          </a:pPr>
          <a:r>
            <a:rPr lang="en-US" sz="1000" kern="1200"/>
            <a:t>Microsoft Incident</a:t>
          </a:r>
        </a:p>
      </dsp:txBody>
      <dsp:txXfrm>
        <a:off x="258011" y="684684"/>
        <a:ext cx="3381606" cy="266380"/>
      </dsp:txXfrm>
    </dsp:sp>
    <dsp:sp modelId="{524D7317-A861-4310-BA38-2DC0BF40030F}">
      <dsp:nvSpPr>
        <dsp:cNvPr id="0" name=""/>
        <dsp:cNvSpPr/>
      </dsp:nvSpPr>
      <dsp:spPr>
        <a:xfrm>
          <a:off x="0" y="2657474"/>
          <a:ext cx="4872038" cy="1071000"/>
        </a:xfrm>
        <a:prstGeom prst="rect">
          <a:avLst/>
        </a:prstGeom>
        <a:solidFill>
          <a:schemeClr val="lt1">
            <a:alpha val="90000"/>
            <a:hueOff val="0"/>
            <a:satOff val="0"/>
            <a:lumOff val="0"/>
            <a:alphaOff val="0"/>
          </a:schemeClr>
        </a:solidFill>
        <a:ln w="9525" cap="rnd" cmpd="sng" algn="ctr">
          <a:solidFill>
            <a:schemeClr val="accent2">
              <a:hueOff val="903209"/>
              <a:satOff val="-4421"/>
              <a:lumOff val="248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78124" tIns="208280" rIns="37812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Can we be secure if we are in same cloud as hacker? (Sony Incident)</a:t>
          </a:r>
          <a:endParaRPr lang="en-US" sz="1000" kern="1200" dirty="0"/>
        </a:p>
        <a:p>
          <a:pPr marL="114300" lvl="2" indent="-57150" algn="l" defTabSz="444500">
            <a:lnSpc>
              <a:spcPct val="90000"/>
            </a:lnSpc>
            <a:spcBef>
              <a:spcPct val="0"/>
            </a:spcBef>
            <a:spcAft>
              <a:spcPct val="15000"/>
            </a:spcAft>
            <a:buChar char="•"/>
          </a:pPr>
          <a:r>
            <a:rPr lang="en-US" sz="1000" kern="1200" dirty="0"/>
            <a:t>Rented amazon EC2 servers</a:t>
          </a:r>
        </a:p>
        <a:p>
          <a:pPr marL="114300" lvl="2" indent="-57150" algn="l" defTabSz="444500">
            <a:lnSpc>
              <a:spcPct val="90000"/>
            </a:lnSpc>
            <a:spcBef>
              <a:spcPct val="0"/>
            </a:spcBef>
            <a:spcAft>
              <a:spcPct val="15000"/>
            </a:spcAft>
            <a:buChar char="•"/>
          </a:pPr>
          <a:r>
            <a:rPr lang="en-US" sz="1000" kern="1200"/>
            <a:t>Mounted attack on Sony playstation network</a:t>
          </a:r>
          <a:endParaRPr lang="en-US" sz="1000" kern="1200" dirty="0"/>
        </a:p>
        <a:p>
          <a:pPr marL="114300" lvl="2" indent="-57150" algn="l" defTabSz="444500">
            <a:lnSpc>
              <a:spcPct val="90000"/>
            </a:lnSpc>
            <a:spcBef>
              <a:spcPct val="0"/>
            </a:spcBef>
            <a:spcAft>
              <a:spcPct val="15000"/>
            </a:spcAft>
            <a:buChar char="•"/>
          </a:pPr>
          <a:r>
            <a:rPr lang="en-US" sz="1000" kern="1200"/>
            <a:t>Compromised 100 million user accounts</a:t>
          </a:r>
          <a:endParaRPr lang="en-US" sz="1000" kern="1200" dirty="0"/>
        </a:p>
      </dsp:txBody>
      <dsp:txXfrm>
        <a:off x="0" y="2657474"/>
        <a:ext cx="4872038" cy="1071000"/>
      </dsp:txXfrm>
    </dsp:sp>
    <dsp:sp modelId="{407DCE2E-218B-4CCE-9786-BD5C319E3F8B}">
      <dsp:nvSpPr>
        <dsp:cNvPr id="0" name=""/>
        <dsp:cNvSpPr/>
      </dsp:nvSpPr>
      <dsp:spPr>
        <a:xfrm>
          <a:off x="243601" y="2509875"/>
          <a:ext cx="3410426" cy="295200"/>
        </a:xfrm>
        <a:prstGeom prst="roundRect">
          <a:avLst/>
        </a:prstGeom>
        <a:gradFill rotWithShape="0">
          <a:gsLst>
            <a:gs pos="0">
              <a:schemeClr val="accent2">
                <a:hueOff val="903209"/>
                <a:satOff val="-4421"/>
                <a:lumOff val="2483"/>
                <a:alphaOff val="0"/>
                <a:tint val="98000"/>
                <a:lumMod val="114000"/>
              </a:schemeClr>
            </a:gs>
            <a:gs pos="100000">
              <a:schemeClr val="accent2">
                <a:hueOff val="903209"/>
                <a:satOff val="-4421"/>
                <a:lumOff val="2483"/>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906" tIns="0" rIns="128906" bIns="0" numCol="1" spcCol="1270" anchor="ctr" anchorCtr="0">
          <a:noAutofit/>
        </a:bodyPr>
        <a:lstStyle/>
        <a:p>
          <a:pPr marL="0" lvl="0" indent="0" algn="l" defTabSz="444500">
            <a:lnSpc>
              <a:spcPct val="90000"/>
            </a:lnSpc>
            <a:spcBef>
              <a:spcPct val="0"/>
            </a:spcBef>
            <a:spcAft>
              <a:spcPct val="35000"/>
            </a:spcAft>
            <a:buNone/>
          </a:pPr>
          <a:r>
            <a:rPr lang="en-US" sz="1000" kern="1200" dirty="0"/>
            <a:t>Isolation of users</a:t>
          </a:r>
        </a:p>
      </dsp:txBody>
      <dsp:txXfrm>
        <a:off x="258011" y="2524285"/>
        <a:ext cx="3381606" cy="266380"/>
      </dsp:txXfrm>
    </dsp:sp>
    <dsp:sp modelId="{77EB43AD-0F6C-48B6-BD5A-FDD1156E8B01}">
      <dsp:nvSpPr>
        <dsp:cNvPr id="0" name=""/>
        <dsp:cNvSpPr/>
      </dsp:nvSpPr>
      <dsp:spPr>
        <a:xfrm>
          <a:off x="0" y="3930075"/>
          <a:ext cx="4872038" cy="425250"/>
        </a:xfrm>
        <a:prstGeom prst="rect">
          <a:avLst/>
        </a:prstGeom>
        <a:solidFill>
          <a:schemeClr val="lt1">
            <a:alpha val="90000"/>
            <a:hueOff val="0"/>
            <a:satOff val="0"/>
            <a:lumOff val="0"/>
            <a:alphaOff val="0"/>
          </a:schemeClr>
        </a:solidFill>
        <a:ln w="9525" cap="rnd" cmpd="sng" algn="ctr">
          <a:solidFill>
            <a:schemeClr val="accent2">
              <a:hueOff val="1354814"/>
              <a:satOff val="-6632"/>
              <a:lumOff val="372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78124" tIns="208280" rIns="37812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Physical security</a:t>
          </a:r>
        </a:p>
      </dsp:txBody>
      <dsp:txXfrm>
        <a:off x="0" y="3930075"/>
        <a:ext cx="4872038" cy="425250"/>
      </dsp:txXfrm>
    </dsp:sp>
    <dsp:sp modelId="{9F5D1623-2A26-417C-B4E8-6C42C5DACCE6}">
      <dsp:nvSpPr>
        <dsp:cNvPr id="0" name=""/>
        <dsp:cNvSpPr/>
      </dsp:nvSpPr>
      <dsp:spPr>
        <a:xfrm>
          <a:off x="243601" y="3782475"/>
          <a:ext cx="3410426" cy="295200"/>
        </a:xfrm>
        <a:prstGeom prst="roundRect">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906" tIns="0" rIns="128906" bIns="0" numCol="1" spcCol="1270" anchor="ctr" anchorCtr="0">
          <a:noAutofit/>
        </a:bodyPr>
        <a:lstStyle/>
        <a:p>
          <a:pPr marL="0" lvl="0" indent="0" algn="l" defTabSz="444500">
            <a:lnSpc>
              <a:spcPct val="90000"/>
            </a:lnSpc>
            <a:spcBef>
              <a:spcPct val="0"/>
            </a:spcBef>
            <a:spcAft>
              <a:spcPct val="35000"/>
            </a:spcAft>
            <a:buNone/>
          </a:pPr>
          <a:r>
            <a:rPr lang="en-US" sz="1000" kern="1200"/>
            <a:t>Legal and process issues</a:t>
          </a:r>
        </a:p>
      </dsp:txBody>
      <dsp:txXfrm>
        <a:off x="258011" y="3796885"/>
        <a:ext cx="3381606" cy="2663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54B83-8731-4A3E-A8BA-FCBB87A4D23E}">
      <dsp:nvSpPr>
        <dsp:cNvPr id="0" name=""/>
        <dsp:cNvSpPr/>
      </dsp:nvSpPr>
      <dsp:spPr>
        <a:xfrm>
          <a:off x="0" y="558"/>
          <a:ext cx="4872038" cy="13059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536AC4-C583-4CFE-851B-22A782D69F72}">
      <dsp:nvSpPr>
        <dsp:cNvPr id="0" name=""/>
        <dsp:cNvSpPr/>
      </dsp:nvSpPr>
      <dsp:spPr>
        <a:xfrm>
          <a:off x="395054" y="294400"/>
          <a:ext cx="718281" cy="7182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EDBDF2B-DAB2-4D03-B2E9-BA15B49D6135}">
      <dsp:nvSpPr>
        <dsp:cNvPr id="0" name=""/>
        <dsp:cNvSpPr/>
      </dsp:nvSpPr>
      <dsp:spPr>
        <a:xfrm>
          <a:off x="1508391" y="558"/>
          <a:ext cx="3363646"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1111250">
            <a:lnSpc>
              <a:spcPct val="90000"/>
            </a:lnSpc>
            <a:spcBef>
              <a:spcPct val="0"/>
            </a:spcBef>
            <a:spcAft>
              <a:spcPct val="35000"/>
            </a:spcAft>
            <a:buNone/>
          </a:pPr>
          <a:r>
            <a:rPr lang="en-US" sz="2500" b="0" i="0" kern="1200"/>
            <a:t>Security</a:t>
          </a:r>
          <a:endParaRPr lang="en-US" sz="2500" kern="1200"/>
        </a:p>
      </dsp:txBody>
      <dsp:txXfrm>
        <a:off x="1508391" y="558"/>
        <a:ext cx="3363646" cy="1305966"/>
      </dsp:txXfrm>
    </dsp:sp>
    <dsp:sp modelId="{B06D5DB6-C65D-41F3-9F9B-91E60ED99F52}">
      <dsp:nvSpPr>
        <dsp:cNvPr id="0" name=""/>
        <dsp:cNvSpPr/>
      </dsp:nvSpPr>
      <dsp:spPr>
        <a:xfrm>
          <a:off x="0" y="1633016"/>
          <a:ext cx="4872038" cy="13059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C09379-2A8E-43E5-BB10-69519C89A09C}">
      <dsp:nvSpPr>
        <dsp:cNvPr id="0" name=""/>
        <dsp:cNvSpPr/>
      </dsp:nvSpPr>
      <dsp:spPr>
        <a:xfrm>
          <a:off x="395054" y="1926859"/>
          <a:ext cx="718281" cy="7182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CD202D4-AE65-429A-AB37-8EE33E30F763}">
      <dsp:nvSpPr>
        <dsp:cNvPr id="0" name=""/>
        <dsp:cNvSpPr/>
      </dsp:nvSpPr>
      <dsp:spPr>
        <a:xfrm>
          <a:off x="1508391" y="1633016"/>
          <a:ext cx="3363646"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1111250">
            <a:lnSpc>
              <a:spcPct val="90000"/>
            </a:lnSpc>
            <a:spcBef>
              <a:spcPct val="0"/>
            </a:spcBef>
            <a:spcAft>
              <a:spcPct val="35000"/>
            </a:spcAft>
            <a:buNone/>
          </a:pPr>
          <a:r>
            <a:rPr lang="en-US" sz="2500" b="0" i="0" kern="1200"/>
            <a:t>Compliance</a:t>
          </a:r>
          <a:endParaRPr lang="en-US" sz="2500" kern="1200"/>
        </a:p>
      </dsp:txBody>
      <dsp:txXfrm>
        <a:off x="1508391" y="1633016"/>
        <a:ext cx="3363646" cy="1305966"/>
      </dsp:txXfrm>
    </dsp:sp>
    <dsp:sp modelId="{AF080358-285E-45A8-9B4B-E0954DC4E733}">
      <dsp:nvSpPr>
        <dsp:cNvPr id="0" name=""/>
        <dsp:cNvSpPr/>
      </dsp:nvSpPr>
      <dsp:spPr>
        <a:xfrm>
          <a:off x="0" y="3265475"/>
          <a:ext cx="4872038" cy="13059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B4BCA9-4867-42FE-9F16-370DB0B57EC0}">
      <dsp:nvSpPr>
        <dsp:cNvPr id="0" name=""/>
        <dsp:cNvSpPr/>
      </dsp:nvSpPr>
      <dsp:spPr>
        <a:xfrm>
          <a:off x="395054" y="3559317"/>
          <a:ext cx="718281" cy="71828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2F3B139-20EC-4915-B2B1-9196EB591F71}">
      <dsp:nvSpPr>
        <dsp:cNvPr id="0" name=""/>
        <dsp:cNvSpPr/>
      </dsp:nvSpPr>
      <dsp:spPr>
        <a:xfrm>
          <a:off x="1508391" y="3265475"/>
          <a:ext cx="3363646"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1111250">
            <a:lnSpc>
              <a:spcPct val="90000"/>
            </a:lnSpc>
            <a:spcBef>
              <a:spcPct val="0"/>
            </a:spcBef>
            <a:spcAft>
              <a:spcPct val="35000"/>
            </a:spcAft>
            <a:buNone/>
          </a:pPr>
          <a:r>
            <a:rPr lang="en-US" sz="2500" b="0" i="0" kern="1200"/>
            <a:t>Interoperability and Vendor Lock-in</a:t>
          </a:r>
          <a:endParaRPr lang="en-US" sz="2500" kern="1200"/>
        </a:p>
      </dsp:txBody>
      <dsp:txXfrm>
        <a:off x="1508391" y="3265475"/>
        <a:ext cx="3363646" cy="13059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63DA5-E25B-4B5B-9BEE-238508586C36}">
      <dsp:nvSpPr>
        <dsp:cNvPr id="0" name=""/>
        <dsp:cNvSpPr/>
      </dsp:nvSpPr>
      <dsp:spPr>
        <a:xfrm>
          <a:off x="819" y="20879"/>
          <a:ext cx="3195386" cy="1917231"/>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dirty="0"/>
            <a:t>Private Clouds</a:t>
          </a:r>
        </a:p>
        <a:p>
          <a:pPr marL="228600" lvl="1" indent="-228600" algn="l" defTabSz="933450" rtl="0">
            <a:lnSpc>
              <a:spcPct val="90000"/>
            </a:lnSpc>
            <a:spcBef>
              <a:spcPct val="0"/>
            </a:spcBef>
            <a:spcAft>
              <a:spcPct val="15000"/>
            </a:spcAft>
            <a:buChar char="•"/>
          </a:pPr>
          <a:r>
            <a:rPr lang="en-US" sz="2100" kern="1200"/>
            <a:t>Built for a single enterprise</a:t>
          </a:r>
        </a:p>
      </dsp:txBody>
      <dsp:txXfrm>
        <a:off x="819" y="20879"/>
        <a:ext cx="3195386" cy="1917231"/>
      </dsp:txXfrm>
    </dsp:sp>
    <dsp:sp modelId="{BF3B0928-4145-49E6-9A9C-62F37D174CC7}">
      <dsp:nvSpPr>
        <dsp:cNvPr id="0" name=""/>
        <dsp:cNvSpPr/>
      </dsp:nvSpPr>
      <dsp:spPr>
        <a:xfrm>
          <a:off x="3515744" y="20879"/>
          <a:ext cx="3195386" cy="1917231"/>
        </a:xfrm>
        <a:prstGeom prst="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a:t>Community Clouds</a:t>
          </a:r>
        </a:p>
        <a:p>
          <a:pPr marL="228600" lvl="1" indent="-228600" algn="l" defTabSz="933450" rtl="0">
            <a:lnSpc>
              <a:spcPct val="90000"/>
            </a:lnSpc>
            <a:spcBef>
              <a:spcPct val="0"/>
            </a:spcBef>
            <a:spcAft>
              <a:spcPct val="15000"/>
            </a:spcAft>
            <a:buChar char="•"/>
          </a:pPr>
          <a:r>
            <a:rPr lang="en-US" sz="2100" kern="1200"/>
            <a:t>Infrastructure shared by a community</a:t>
          </a:r>
        </a:p>
      </dsp:txBody>
      <dsp:txXfrm>
        <a:off x="3515744" y="20879"/>
        <a:ext cx="3195386" cy="1917231"/>
      </dsp:txXfrm>
    </dsp:sp>
    <dsp:sp modelId="{B5B98724-DA80-47D7-83D1-E9868D20CC96}">
      <dsp:nvSpPr>
        <dsp:cNvPr id="0" name=""/>
        <dsp:cNvSpPr/>
      </dsp:nvSpPr>
      <dsp:spPr>
        <a:xfrm>
          <a:off x="819" y="2257650"/>
          <a:ext cx="3195386" cy="1917231"/>
        </a:xfrm>
        <a:prstGeom prst="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a:t>Public Cloud </a:t>
          </a:r>
        </a:p>
        <a:p>
          <a:pPr marL="228600" lvl="1" indent="-228600" algn="l" defTabSz="933450" rtl="0">
            <a:lnSpc>
              <a:spcPct val="90000"/>
            </a:lnSpc>
            <a:spcBef>
              <a:spcPct val="0"/>
            </a:spcBef>
            <a:spcAft>
              <a:spcPct val="15000"/>
            </a:spcAft>
            <a:buChar char="•"/>
          </a:pPr>
          <a:r>
            <a:rPr lang="en-US" sz="2100" kern="1200"/>
            <a:t>Owned by a service provider, both public and commercial are serviced</a:t>
          </a:r>
        </a:p>
      </dsp:txBody>
      <dsp:txXfrm>
        <a:off x="819" y="2257650"/>
        <a:ext cx="3195386" cy="1917231"/>
      </dsp:txXfrm>
    </dsp:sp>
    <dsp:sp modelId="{BBBF82EC-6BBA-4057-AD50-FEEB7510D747}">
      <dsp:nvSpPr>
        <dsp:cNvPr id="0" name=""/>
        <dsp:cNvSpPr/>
      </dsp:nvSpPr>
      <dsp:spPr>
        <a:xfrm>
          <a:off x="3515744" y="2257650"/>
          <a:ext cx="3195386" cy="1917231"/>
        </a:xfrm>
        <a:prstGeom prst="rect">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a:t>Hybrid Cloud</a:t>
          </a:r>
        </a:p>
        <a:p>
          <a:pPr marL="228600" lvl="1" indent="-228600" algn="l" defTabSz="933450" rtl="0">
            <a:lnSpc>
              <a:spcPct val="90000"/>
            </a:lnSpc>
            <a:spcBef>
              <a:spcPct val="0"/>
            </a:spcBef>
            <a:spcAft>
              <a:spcPct val="15000"/>
            </a:spcAft>
            <a:buChar char="•"/>
          </a:pPr>
          <a:r>
            <a:rPr lang="en-US" sz="2100" kern="1200"/>
            <a:t>Mix of the above</a:t>
          </a:r>
        </a:p>
      </dsp:txBody>
      <dsp:txXfrm>
        <a:off x="3515744" y="2257650"/>
        <a:ext cx="3195386" cy="19172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41453-D131-4008-807B-46FD97DAF95A}">
      <dsp:nvSpPr>
        <dsp:cNvPr id="0" name=""/>
        <dsp:cNvSpPr/>
      </dsp:nvSpPr>
      <dsp:spPr>
        <a:xfrm>
          <a:off x="0" y="1897"/>
          <a:ext cx="4872038"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E9D7C7-237E-4B86-BDB2-1A14C66397A1}">
      <dsp:nvSpPr>
        <dsp:cNvPr id="0" name=""/>
        <dsp:cNvSpPr/>
      </dsp:nvSpPr>
      <dsp:spPr>
        <a:xfrm>
          <a:off x="290922" y="218286"/>
          <a:ext cx="528950" cy="5289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397C25E-0920-4D6A-A060-08DFAEF9D50F}">
      <dsp:nvSpPr>
        <dsp:cNvPr id="0" name=""/>
        <dsp:cNvSpPr/>
      </dsp:nvSpPr>
      <dsp:spPr>
        <a:xfrm>
          <a:off x="1110795" y="1897"/>
          <a:ext cx="3761242"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800100">
            <a:lnSpc>
              <a:spcPct val="90000"/>
            </a:lnSpc>
            <a:spcBef>
              <a:spcPct val="0"/>
            </a:spcBef>
            <a:spcAft>
              <a:spcPct val="35000"/>
            </a:spcAft>
            <a:buNone/>
          </a:pPr>
          <a:r>
            <a:rPr lang="en-US" sz="1800" b="0" i="0" kern="1200"/>
            <a:t>Private cloud needs H/W, S/W and Service (maintenance) costs</a:t>
          </a:r>
          <a:endParaRPr lang="en-US" sz="1800" kern="1200"/>
        </a:p>
      </dsp:txBody>
      <dsp:txXfrm>
        <a:off x="1110795" y="1897"/>
        <a:ext cx="3761242" cy="961727"/>
      </dsp:txXfrm>
    </dsp:sp>
    <dsp:sp modelId="{02AE9846-5AFD-496C-8564-BCB551EEEE1A}">
      <dsp:nvSpPr>
        <dsp:cNvPr id="0" name=""/>
        <dsp:cNvSpPr/>
      </dsp:nvSpPr>
      <dsp:spPr>
        <a:xfrm>
          <a:off x="0" y="1204056"/>
          <a:ext cx="4872038"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F06F47-7B0B-4BF6-A05A-F14ABD0DD692}">
      <dsp:nvSpPr>
        <dsp:cNvPr id="0" name=""/>
        <dsp:cNvSpPr/>
      </dsp:nvSpPr>
      <dsp:spPr>
        <a:xfrm>
          <a:off x="290922" y="1420445"/>
          <a:ext cx="528950" cy="5289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74806CB-8A11-4E65-AB71-B65C2F4AEE7C}">
      <dsp:nvSpPr>
        <dsp:cNvPr id="0" name=""/>
        <dsp:cNvSpPr/>
      </dsp:nvSpPr>
      <dsp:spPr>
        <a:xfrm>
          <a:off x="1110795" y="1204056"/>
          <a:ext cx="3761242"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800100">
            <a:lnSpc>
              <a:spcPct val="90000"/>
            </a:lnSpc>
            <a:spcBef>
              <a:spcPct val="0"/>
            </a:spcBef>
            <a:spcAft>
              <a:spcPct val="35000"/>
            </a:spcAft>
            <a:buNone/>
          </a:pPr>
          <a:r>
            <a:rPr lang="en-US" sz="1800" b="0" i="0" kern="1200"/>
            <a:t>Public cloud has service fee</a:t>
          </a:r>
          <a:endParaRPr lang="en-US" sz="1800" kern="1200"/>
        </a:p>
      </dsp:txBody>
      <dsp:txXfrm>
        <a:off x="1110795" y="1204056"/>
        <a:ext cx="3761242" cy="961727"/>
      </dsp:txXfrm>
    </dsp:sp>
    <dsp:sp modelId="{371AABF6-EEB4-44E6-96E7-630FA8F271D7}">
      <dsp:nvSpPr>
        <dsp:cNvPr id="0" name=""/>
        <dsp:cNvSpPr/>
      </dsp:nvSpPr>
      <dsp:spPr>
        <a:xfrm>
          <a:off x="0" y="2406215"/>
          <a:ext cx="4872038"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41E6F7-9E9D-4CC7-AC02-0BCFAA22C28E}">
      <dsp:nvSpPr>
        <dsp:cNvPr id="0" name=""/>
        <dsp:cNvSpPr/>
      </dsp:nvSpPr>
      <dsp:spPr>
        <a:xfrm>
          <a:off x="290922" y="2622604"/>
          <a:ext cx="528950" cy="5289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7099F7A-C88A-4808-BA29-1F46D8FB12BF}">
      <dsp:nvSpPr>
        <dsp:cNvPr id="0" name=""/>
        <dsp:cNvSpPr/>
      </dsp:nvSpPr>
      <dsp:spPr>
        <a:xfrm>
          <a:off x="1110795" y="2406215"/>
          <a:ext cx="3761242"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800100">
            <a:lnSpc>
              <a:spcPct val="90000"/>
            </a:lnSpc>
            <a:spcBef>
              <a:spcPct val="0"/>
            </a:spcBef>
            <a:spcAft>
              <a:spcPct val="35000"/>
            </a:spcAft>
            <a:buNone/>
          </a:pPr>
          <a:r>
            <a:rPr lang="en-US" sz="1800" b="0" i="0" kern="1200"/>
            <a:t>Public cloud also has WAN costs</a:t>
          </a:r>
          <a:endParaRPr lang="en-US" sz="1800" kern="1200"/>
        </a:p>
      </dsp:txBody>
      <dsp:txXfrm>
        <a:off x="1110795" y="2406215"/>
        <a:ext cx="3761242" cy="961727"/>
      </dsp:txXfrm>
    </dsp:sp>
    <dsp:sp modelId="{B05CF043-3AAA-460F-9BF7-6D858E0CC447}">
      <dsp:nvSpPr>
        <dsp:cNvPr id="0" name=""/>
        <dsp:cNvSpPr/>
      </dsp:nvSpPr>
      <dsp:spPr>
        <a:xfrm>
          <a:off x="0" y="3608375"/>
          <a:ext cx="4872038"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785E03-7976-4AD7-AD11-9D7F185DD826}">
      <dsp:nvSpPr>
        <dsp:cNvPr id="0" name=""/>
        <dsp:cNvSpPr/>
      </dsp:nvSpPr>
      <dsp:spPr>
        <a:xfrm>
          <a:off x="290922" y="3824763"/>
          <a:ext cx="528950" cy="52895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D3A91F4-5158-4E34-863E-82206F9BF4A1}">
      <dsp:nvSpPr>
        <dsp:cNvPr id="0" name=""/>
        <dsp:cNvSpPr/>
      </dsp:nvSpPr>
      <dsp:spPr>
        <a:xfrm>
          <a:off x="1110795" y="3608375"/>
          <a:ext cx="3761242"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800100">
            <a:lnSpc>
              <a:spcPct val="90000"/>
            </a:lnSpc>
            <a:spcBef>
              <a:spcPct val="0"/>
            </a:spcBef>
            <a:spcAft>
              <a:spcPct val="35000"/>
            </a:spcAft>
            <a:buNone/>
          </a:pPr>
          <a:r>
            <a:rPr lang="en-US" sz="1800" b="0" i="0" kern="1200"/>
            <a:t>Legal issues – 3</a:t>
          </a:r>
          <a:r>
            <a:rPr lang="en-US" sz="1800" b="0" i="0" kern="1200" baseline="30000"/>
            <a:t>rd</a:t>
          </a:r>
          <a:r>
            <a:rPr lang="en-US" sz="1800" b="0" i="0" kern="1200"/>
            <a:t> party involvement in proceedings</a:t>
          </a:r>
          <a:endParaRPr lang="en-US" sz="1800" kern="1200"/>
        </a:p>
      </dsp:txBody>
      <dsp:txXfrm>
        <a:off x="1110795" y="3608375"/>
        <a:ext cx="3761242" cy="96172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7E677-BD2C-4A43-B4B4-C329D0D45CE0}">
      <dsp:nvSpPr>
        <dsp:cNvPr id="0" name=""/>
        <dsp:cNvSpPr/>
      </dsp:nvSpPr>
      <dsp:spPr>
        <a:xfrm>
          <a:off x="0" y="118650"/>
          <a:ext cx="6711950" cy="2684780"/>
        </a:xfrm>
        <a:prstGeom prst="rect">
          <a:avLst/>
        </a:prstGeom>
        <a:solidFill>
          <a:schemeClr val="accent3">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117856" rIns="206248" bIns="117856" numCol="1" spcCol="1270" anchor="ctr" anchorCtr="0">
          <a:noAutofit/>
        </a:bodyPr>
        <a:lstStyle/>
        <a:p>
          <a:pPr marL="0" lvl="0" indent="0" algn="ctr" defTabSz="1289050" rtl="0">
            <a:lnSpc>
              <a:spcPct val="90000"/>
            </a:lnSpc>
            <a:spcBef>
              <a:spcPct val="0"/>
            </a:spcBef>
            <a:spcAft>
              <a:spcPct val="35000"/>
            </a:spcAft>
            <a:buNone/>
          </a:pPr>
          <a:r>
            <a:rPr lang="en-US" sz="2900" kern="1200" dirty="0"/>
            <a:t>You are the software architect for a very successful product that has been in the market for more than 15 years. Your company has decided to move your application to the cloud ASAP</a:t>
          </a:r>
        </a:p>
      </dsp:txBody>
      <dsp:txXfrm>
        <a:off x="0" y="118650"/>
        <a:ext cx="6711950" cy="2684780"/>
      </dsp:txXfrm>
    </dsp:sp>
    <dsp:sp modelId="{6D6C60F6-8243-467A-99FC-3242CA689FE8}">
      <dsp:nvSpPr>
        <dsp:cNvPr id="0" name=""/>
        <dsp:cNvSpPr/>
      </dsp:nvSpPr>
      <dsp:spPr>
        <a:xfrm>
          <a:off x="0" y="2815021"/>
          <a:ext cx="6711950" cy="1273680"/>
        </a:xfrm>
        <a:prstGeom prst="rect">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rtl="0">
            <a:lnSpc>
              <a:spcPct val="90000"/>
            </a:lnSpc>
            <a:spcBef>
              <a:spcPct val="0"/>
            </a:spcBef>
            <a:spcAft>
              <a:spcPct val="15000"/>
            </a:spcAft>
            <a:buChar char="•"/>
          </a:pPr>
          <a:r>
            <a:rPr lang="en-US" sz="2900" kern="1200" dirty="0"/>
            <a:t>Would you use a private cloud or a public cloud?</a:t>
          </a:r>
        </a:p>
      </dsp:txBody>
      <dsp:txXfrm>
        <a:off x="0" y="2815021"/>
        <a:ext cx="6711950" cy="127368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jpeg>
</file>

<file path=ppt/media/image14.png>
</file>

<file path=ppt/media/image15.png>
</file>

<file path=ppt/media/image16.svg>
</file>

<file path=ppt/media/image17.png>
</file>

<file path=ppt/media/image18.svg>
</file>

<file path=ppt/media/image19.png>
</file>

<file path=ppt/media/image2.jpg>
</file>

<file path=ppt/media/image20.sv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jpeg>
</file>

<file path=ppt/media/image32.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181DFF-FF73-B14F-82B1-5774AF904487}" type="datetimeFigureOut">
              <a:rPr lang="en-US" smtClean="0"/>
              <a:pPr/>
              <a:t>8/21/2025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F8E99BE-E3F0-D446-9851-2EE1BE1EA086}" type="slidenum">
              <a:rPr lang="en-US" smtClean="0"/>
              <a:pPr/>
              <a:t>‹#›</a:t>
            </a:fld>
            <a:endParaRPr lang="en-US"/>
          </a:p>
        </p:txBody>
      </p:sp>
    </p:spTree>
    <p:extLst>
      <p:ext uri="{BB962C8B-B14F-4D97-AF65-F5344CB8AC3E}">
        <p14:creationId xmlns:p14="http://schemas.microsoft.com/office/powerpoint/2010/main" val="5114766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investopedia.com/updates/enron-scandal-summar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1F8E99BE-E3F0-D446-9851-2EE1BE1EA086}" type="slidenum">
              <a:rPr lang="en-US" smtClean="0"/>
              <a:pPr/>
              <a:t>1</a:t>
            </a:fld>
            <a:endParaRPr lang="en-US"/>
          </a:p>
        </p:txBody>
      </p:sp>
    </p:spTree>
    <p:extLst>
      <p:ext uri="{BB962C8B-B14F-4D97-AF65-F5344CB8AC3E}">
        <p14:creationId xmlns:p14="http://schemas.microsoft.com/office/powerpoint/2010/main" val="2650525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a:spLocks noGrp="1" noChangeArrowheads="1"/>
          </p:cNvSpPr>
          <p:nvPr>
            <p:ph type="dt" idx="1"/>
          </p:nvPr>
        </p:nvSpPr>
        <p:spPr>
          <a:ln/>
        </p:spPr>
        <p:txBody>
          <a:bodyPr/>
          <a:lstStyle/>
          <a:p>
            <a:r>
              <a:rPr lang="en-US"/>
              <a:t>April 22, 2009</a:t>
            </a:r>
          </a:p>
        </p:txBody>
      </p:sp>
      <p:sp>
        <p:nvSpPr>
          <p:cNvPr id="7" name="Rectangle 6"/>
          <p:cNvSpPr>
            <a:spLocks noGrp="1" noChangeArrowheads="1"/>
          </p:cNvSpPr>
          <p:nvPr>
            <p:ph type="ftr" sz="quarter" idx="4"/>
          </p:nvPr>
        </p:nvSpPr>
        <p:spPr>
          <a:ln/>
        </p:spPr>
        <p:txBody>
          <a:bodyPr/>
          <a:lstStyle/>
          <a:p>
            <a:r>
              <a:rPr lang="en-US"/>
              <a:t>World Wide Web Conference, Madrid, 2009</a:t>
            </a:r>
          </a:p>
        </p:txBody>
      </p:sp>
      <p:sp>
        <p:nvSpPr>
          <p:cNvPr id="8" name="Rectangle 7"/>
          <p:cNvSpPr>
            <a:spLocks noGrp="1" noChangeArrowheads="1"/>
          </p:cNvSpPr>
          <p:nvPr>
            <p:ph type="sldNum" sz="quarter" idx="5"/>
          </p:nvPr>
        </p:nvSpPr>
        <p:spPr>
          <a:ln/>
        </p:spPr>
        <p:txBody>
          <a:bodyPr/>
          <a:lstStyle/>
          <a:p>
            <a:fld id="{08AA7334-3A41-4281-84C1-9A04AF0FA3DB}" type="slidenum">
              <a:rPr lang="en-US"/>
              <a:pPr/>
              <a:t>3</a:t>
            </a:fld>
            <a:endParaRPr lang="en-US"/>
          </a:p>
        </p:txBody>
      </p:sp>
      <p:sp>
        <p:nvSpPr>
          <p:cNvPr id="611330" name="Slide Image Placeholder 1"/>
          <p:cNvSpPr>
            <a:spLocks noGrp="1" noRot="1" noChangeAspect="1" noTextEdit="1"/>
          </p:cNvSpPr>
          <p:nvPr>
            <p:ph type="sldImg"/>
          </p:nvPr>
        </p:nvSpPr>
        <p:spPr>
          <a:xfrm>
            <a:off x="1144588" y="685800"/>
            <a:ext cx="4570412" cy="3429000"/>
          </a:xfrm>
          <a:ln/>
        </p:spPr>
      </p:sp>
      <p:sp>
        <p:nvSpPr>
          <p:cNvPr id="611331" name="Notes Placeholder 2"/>
          <p:cNvSpPr>
            <a:spLocks noGrp="1"/>
          </p:cNvSpPr>
          <p:nvPr>
            <p:ph type="body" idx="1"/>
          </p:nvPr>
        </p:nvSpPr>
        <p:spPr>
          <a:xfrm>
            <a:off x="686591" y="4344786"/>
            <a:ext cx="5486400" cy="4113612"/>
          </a:xfrm>
        </p:spPr>
        <p:txBody>
          <a:bodyPr lIns="92169" tIns="46084" rIns="92169" bIns="46084"/>
          <a:lstStyle/>
          <a:p>
            <a:pPr defTabSz="910075">
              <a:spcBef>
                <a:spcPct val="0"/>
              </a:spcBef>
            </a:pPr>
            <a:endParaRPr lang="en-US" dirty="0"/>
          </a:p>
        </p:txBody>
      </p:sp>
      <p:sp>
        <p:nvSpPr>
          <p:cNvPr id="611332" name="Slide Number Placeholder 3"/>
          <p:cNvSpPr txBox="1">
            <a:spLocks noGrp="1"/>
          </p:cNvSpPr>
          <p:nvPr/>
        </p:nvSpPr>
        <p:spPr bwMode="auto">
          <a:xfrm>
            <a:off x="6172991" y="8684821"/>
            <a:ext cx="683427" cy="457595"/>
          </a:xfrm>
          <a:prstGeom prst="rect">
            <a:avLst/>
          </a:prstGeom>
          <a:noFill/>
          <a:ln w="9525">
            <a:noFill/>
            <a:miter lim="800000"/>
            <a:headEnd/>
            <a:tailEnd/>
          </a:ln>
        </p:spPr>
        <p:txBody>
          <a:bodyPr lIns="92169" tIns="46084" rIns="92169" bIns="46084" anchor="b"/>
          <a:lstStyle/>
          <a:p>
            <a:pPr algn="r" defTabSz="919571"/>
            <a:fld id="{90B49B5F-8064-484C-998E-F3A51B6533ED}" type="slidenum">
              <a:rPr lang="en-US" sz="1200">
                <a:latin typeface="Trebuchet MS" pitchFamily="34" charset="0"/>
              </a:rPr>
              <a:pPr algn="r" defTabSz="919571"/>
              <a:t>3</a:t>
            </a:fld>
            <a:endParaRPr lang="en-US" sz="1200" dirty="0">
              <a:latin typeface="Trebuchet MS" pitchFamily="34" charset="0"/>
            </a:endParaRPr>
          </a:p>
        </p:txBody>
      </p:sp>
    </p:spTree>
    <p:extLst>
      <p:ext uri="{BB962C8B-B14F-4D97-AF65-F5344CB8AC3E}">
        <p14:creationId xmlns:p14="http://schemas.microsoft.com/office/powerpoint/2010/main" val="289356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Graph shows the percent page views to many of the popular web sites and the response time that they maintain. It shows that while these sites get lots of hits, they still manage to give a low response time.</a:t>
            </a:r>
          </a:p>
        </p:txBody>
      </p:sp>
      <p:sp>
        <p:nvSpPr>
          <p:cNvPr id="4" name="Slide Number Placeholder 3"/>
          <p:cNvSpPr>
            <a:spLocks noGrp="1"/>
          </p:cNvSpPr>
          <p:nvPr>
            <p:ph type="sldNum" sz="quarter" idx="5"/>
          </p:nvPr>
        </p:nvSpPr>
        <p:spPr/>
        <p:txBody>
          <a:bodyPr/>
          <a:lstStyle/>
          <a:p>
            <a:fld id="{1F8E99BE-E3F0-D446-9851-2EE1BE1EA086}" type="slidenum">
              <a:rPr lang="en-US" smtClean="0"/>
              <a:pPr/>
              <a:t>5</a:t>
            </a:fld>
            <a:endParaRPr lang="en-US"/>
          </a:p>
        </p:txBody>
      </p:sp>
    </p:spTree>
    <p:extLst>
      <p:ext uri="{BB962C8B-B14F-4D97-AF65-F5344CB8AC3E}">
        <p14:creationId xmlns:p14="http://schemas.microsoft.com/office/powerpoint/2010/main" val="3277738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LinkedIn – 2012 – more than 167 Million passwords and usernames were compromised.</a:t>
            </a:r>
          </a:p>
          <a:p>
            <a:r>
              <a:rPr lang="en-IN" dirty="0"/>
              <a:t>Home Depot – 2014 – more than 56 Million credit card numbers stolen from </a:t>
            </a:r>
            <a:r>
              <a:rPr lang="en-IN" dirty="0" err="1"/>
              <a:t>homedepot</a:t>
            </a:r>
            <a:r>
              <a:rPr lang="en-IN" dirty="0"/>
              <a:t> point of sale terminals</a:t>
            </a:r>
          </a:p>
          <a:p>
            <a:r>
              <a:rPr lang="en-IN" dirty="0"/>
              <a:t>Apple iCloud – personal storage compromised – 2017 - Turkish Crime Family – more than 250 million apple iPhones will be wiped out. (https://www.zdnet.com/article/icloud-accounts-breach-gets-bigger-here-is-what-we-know/)</a:t>
            </a:r>
          </a:p>
          <a:p>
            <a:endParaRPr lang="en-IN" dirty="0"/>
          </a:p>
        </p:txBody>
      </p:sp>
      <p:sp>
        <p:nvSpPr>
          <p:cNvPr id="4" name="Slide Number Placeholder 3"/>
          <p:cNvSpPr>
            <a:spLocks noGrp="1"/>
          </p:cNvSpPr>
          <p:nvPr>
            <p:ph type="sldNum" sz="quarter" idx="5"/>
          </p:nvPr>
        </p:nvSpPr>
        <p:spPr/>
        <p:txBody>
          <a:bodyPr/>
          <a:lstStyle/>
          <a:p>
            <a:fld id="{1F8E99BE-E3F0-D446-9851-2EE1BE1EA086}" type="slidenum">
              <a:rPr lang="en-US" smtClean="0"/>
              <a:pPr/>
              <a:t>10</a:t>
            </a:fld>
            <a:endParaRPr lang="en-US"/>
          </a:p>
        </p:txBody>
      </p:sp>
    </p:spTree>
    <p:extLst>
      <p:ext uri="{BB962C8B-B14F-4D97-AF65-F5344CB8AC3E}">
        <p14:creationId xmlns:p14="http://schemas.microsoft.com/office/powerpoint/2010/main" val="608434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hlinkClick r:id="rId3"/>
              </a:rPr>
              <a:t>https://www.investopedia.com/updates/enron-scandal-summary/</a:t>
            </a:r>
            <a:endParaRPr lang="en-IN" dirty="0"/>
          </a:p>
        </p:txBody>
      </p:sp>
      <p:sp>
        <p:nvSpPr>
          <p:cNvPr id="4" name="Slide Number Placeholder 3"/>
          <p:cNvSpPr>
            <a:spLocks noGrp="1"/>
          </p:cNvSpPr>
          <p:nvPr>
            <p:ph type="sldNum" sz="quarter" idx="5"/>
          </p:nvPr>
        </p:nvSpPr>
        <p:spPr/>
        <p:txBody>
          <a:bodyPr/>
          <a:lstStyle/>
          <a:p>
            <a:fld id="{1F8E99BE-E3F0-D446-9851-2EE1BE1EA086}" type="slidenum">
              <a:rPr lang="en-US" smtClean="0"/>
              <a:pPr/>
              <a:t>11</a:t>
            </a:fld>
            <a:endParaRPr lang="en-US"/>
          </a:p>
        </p:txBody>
      </p:sp>
    </p:spTree>
    <p:extLst>
      <p:ext uri="{BB962C8B-B14F-4D97-AF65-F5344CB8AC3E}">
        <p14:creationId xmlns:p14="http://schemas.microsoft.com/office/powerpoint/2010/main" val="3024027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a:spLocks noGrp="1" noChangeArrowheads="1"/>
          </p:cNvSpPr>
          <p:nvPr>
            <p:ph type="dt" idx="1"/>
          </p:nvPr>
        </p:nvSpPr>
        <p:spPr>
          <a:ln/>
        </p:spPr>
        <p:txBody>
          <a:bodyPr/>
          <a:lstStyle/>
          <a:p>
            <a:r>
              <a:rPr lang="en-US"/>
              <a:t>April 22, 2009</a:t>
            </a:r>
          </a:p>
        </p:txBody>
      </p:sp>
      <p:sp>
        <p:nvSpPr>
          <p:cNvPr id="7" name="Rectangle 6"/>
          <p:cNvSpPr>
            <a:spLocks noGrp="1" noChangeArrowheads="1"/>
          </p:cNvSpPr>
          <p:nvPr>
            <p:ph type="ftr" sz="quarter" idx="4"/>
          </p:nvPr>
        </p:nvSpPr>
        <p:spPr>
          <a:ln/>
        </p:spPr>
        <p:txBody>
          <a:bodyPr/>
          <a:lstStyle/>
          <a:p>
            <a:r>
              <a:rPr lang="en-US"/>
              <a:t>World Wide Web Conference, Madrid, 2009</a:t>
            </a:r>
          </a:p>
        </p:txBody>
      </p:sp>
      <p:sp>
        <p:nvSpPr>
          <p:cNvPr id="8" name="Rectangle 7"/>
          <p:cNvSpPr>
            <a:spLocks noGrp="1" noChangeArrowheads="1"/>
          </p:cNvSpPr>
          <p:nvPr>
            <p:ph type="sldNum" sz="quarter" idx="5"/>
          </p:nvPr>
        </p:nvSpPr>
        <p:spPr>
          <a:ln/>
        </p:spPr>
        <p:txBody>
          <a:bodyPr/>
          <a:lstStyle/>
          <a:p>
            <a:fld id="{5688757F-C3C8-4E66-853D-91D77BB4C79B}" type="slidenum">
              <a:rPr lang="en-US"/>
              <a:pPr/>
              <a:t>14</a:t>
            </a:fld>
            <a:endParaRPr lang="en-US"/>
          </a:p>
        </p:txBody>
      </p:sp>
      <p:sp>
        <p:nvSpPr>
          <p:cNvPr id="541698" name="Rectangle 7"/>
          <p:cNvSpPr txBox="1">
            <a:spLocks noGrp="1" noChangeArrowheads="1"/>
          </p:cNvSpPr>
          <p:nvPr/>
        </p:nvSpPr>
        <p:spPr bwMode="auto">
          <a:xfrm>
            <a:off x="3883827" y="8684821"/>
            <a:ext cx="2972590" cy="457595"/>
          </a:xfrm>
          <a:prstGeom prst="rect">
            <a:avLst/>
          </a:prstGeom>
          <a:noFill/>
          <a:ln w="9525">
            <a:noFill/>
            <a:miter lim="800000"/>
            <a:headEnd/>
            <a:tailEnd/>
          </a:ln>
        </p:spPr>
        <p:txBody>
          <a:bodyPr lIns="91279" tIns="45639" rIns="91279" bIns="45639"/>
          <a:lstStyle/>
          <a:p>
            <a:pPr defTabSz="913240"/>
            <a:fld id="{475CEFEF-1F12-44A5-85C6-CCDDE7757B2E}" type="slidenum">
              <a:rPr lang="en-US" sz="1600">
                <a:ea typeface="Osaka"/>
                <a:cs typeface="Osaka"/>
              </a:rPr>
              <a:pPr defTabSz="913240"/>
              <a:t>14</a:t>
            </a:fld>
            <a:endParaRPr lang="en-US" sz="1600" dirty="0">
              <a:ea typeface="Osaka"/>
              <a:cs typeface="Osaka"/>
            </a:endParaRPr>
          </a:p>
        </p:txBody>
      </p:sp>
      <p:sp>
        <p:nvSpPr>
          <p:cNvPr id="541699" name="Rectangle 2"/>
          <p:cNvSpPr>
            <a:spLocks noGrp="1" noRot="1" noChangeAspect="1" noChangeArrowheads="1" noTextEdit="1"/>
          </p:cNvSpPr>
          <p:nvPr>
            <p:ph type="sldImg"/>
          </p:nvPr>
        </p:nvSpPr>
        <p:spPr>
          <a:xfrm>
            <a:off x="2911475" y="223838"/>
            <a:ext cx="3644900" cy="2735262"/>
          </a:xfrm>
          <a:ln/>
        </p:spPr>
      </p:sp>
      <p:sp>
        <p:nvSpPr>
          <p:cNvPr id="541700" name="Rectangle 3"/>
          <p:cNvSpPr>
            <a:spLocks noGrp="1" noChangeArrowheads="1"/>
          </p:cNvSpPr>
          <p:nvPr>
            <p:ph type="body" idx="1"/>
          </p:nvPr>
        </p:nvSpPr>
        <p:spPr>
          <a:xfrm>
            <a:off x="251540" y="3201587"/>
            <a:ext cx="6291641" cy="5321729"/>
          </a:xfrm>
        </p:spPr>
        <p:txBody>
          <a:bodyPr lIns="91279" tIns="45639" rIns="91279" bIns="45639"/>
          <a:lstStyle/>
          <a:p>
            <a:pPr marL="343455" lvl="1" indent="-110792"/>
            <a:endParaRPr lang="en-US" dirty="0"/>
          </a:p>
        </p:txBody>
      </p:sp>
    </p:spTree>
    <p:extLst>
      <p:ext uri="{BB962C8B-B14F-4D97-AF65-F5344CB8AC3E}">
        <p14:creationId xmlns:p14="http://schemas.microsoft.com/office/powerpoint/2010/main" val="510187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1F8E99BE-E3F0-D446-9851-2EE1BE1EA086}" type="slidenum">
              <a:rPr lang="en-US" smtClean="0"/>
              <a:pPr/>
              <a:t>21</a:t>
            </a:fld>
            <a:endParaRPr lang="en-US"/>
          </a:p>
        </p:txBody>
      </p:sp>
    </p:spTree>
    <p:extLst>
      <p:ext uri="{BB962C8B-B14F-4D97-AF65-F5344CB8AC3E}">
        <p14:creationId xmlns:p14="http://schemas.microsoft.com/office/powerpoint/2010/main" val="4186753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86B5752C-47B5-4AF6-B8A3-FD6FDC0407C6}" type="datetimeFigureOut">
              <a:rPr lang="en-IN" smtClean="0"/>
              <a:t>21-08-2025</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a:lstStyle/>
          <a:p>
            <a:fld id="{4881D51D-6D5F-4944-A8A5-31462EFC6F39}" type="slidenum">
              <a:rPr lang="en-IN" smtClean="0"/>
              <a:t>‹#›</a:t>
            </a:fld>
            <a:endParaRPr lang="en-IN"/>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extLst>
      <p:ext uri="{BB962C8B-B14F-4D97-AF65-F5344CB8AC3E}">
        <p14:creationId xmlns:p14="http://schemas.microsoft.com/office/powerpoint/2010/main" val="1992978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6B5752C-47B5-4AF6-B8A3-FD6FDC0407C6}" type="datetimeFigureOut">
              <a:rPr lang="en-IN" smtClean="0"/>
              <a:t>21-08-2025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1626890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6B5752C-47B5-4AF6-B8A3-FD6FDC0407C6}" type="datetimeFigureOut">
              <a:rPr lang="en-IN" smtClean="0"/>
              <a:t>21-08-2025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35330854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38808569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11884916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11551439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2C1F5D-0F61-CD45-9E3D-F47C921938E6}" type="datetimeFigureOut">
              <a:rPr lang="en-US" smtClean="0"/>
              <a:pPr/>
              <a:t>8/21/2025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5659359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2C1F5D-0F61-CD45-9E3D-F47C921938E6}" type="datetimeFigureOut">
              <a:rPr lang="en-US" smtClean="0"/>
              <a:pPr/>
              <a:t>8/21/2025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38198560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5405776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17807540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2692498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6B5752C-47B5-4AF6-B8A3-FD6FDC0407C6}" type="datetimeFigureOut">
              <a:rPr lang="en-IN" smtClean="0"/>
              <a:t>21-08-2025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18546542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2C1F5D-0F61-CD45-9E3D-F47C921938E6}" type="datetimeFigureOut">
              <a:rPr lang="en-US" smtClean="0"/>
              <a:pPr/>
              <a:t>8/21/2025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8760693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2C1F5D-0F61-CD45-9E3D-F47C921938E6}" type="datetimeFigureOut">
              <a:rPr lang="en-US" smtClean="0"/>
              <a:pPr/>
              <a:t>8/21/2025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3834008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36396205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45114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1540312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30881067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7176691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4878057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2C1F5D-0F61-CD45-9E3D-F47C921938E6}" type="datetimeFigureOut">
              <a:rPr lang="en-US" smtClean="0"/>
              <a:pPr/>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A246E-5318-974F-BC4C-896DF902D4EA}" type="slidenum">
              <a:rPr lang="en-US" smtClean="0"/>
              <a:pPr/>
              <a:t>‹#›</a:t>
            </a:fld>
            <a:endParaRPr lang="en-US"/>
          </a:p>
        </p:txBody>
      </p:sp>
    </p:spTree>
    <p:extLst>
      <p:ext uri="{BB962C8B-B14F-4D97-AF65-F5344CB8AC3E}">
        <p14:creationId xmlns:p14="http://schemas.microsoft.com/office/powerpoint/2010/main" val="4208366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86B5752C-47B5-4AF6-B8A3-FD6FDC0407C6}" type="datetimeFigureOut">
              <a:rPr lang="en-IN" smtClean="0"/>
              <a:t>21-08-2025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81D51D-6D5F-4944-A8A5-31462EFC6F39}" type="slidenum">
              <a:rPr lang="en-IN" smtClean="0"/>
              <a:t>‹#›</a:t>
            </a:fld>
            <a:endParaRPr lang="en-IN"/>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extLst>
      <p:ext uri="{BB962C8B-B14F-4D97-AF65-F5344CB8AC3E}">
        <p14:creationId xmlns:p14="http://schemas.microsoft.com/office/powerpoint/2010/main" val="803648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6B5752C-47B5-4AF6-B8A3-FD6FDC0407C6}" type="datetimeFigureOut">
              <a:rPr lang="en-IN" smtClean="0"/>
              <a:t>21-08-2025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111018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6B5752C-47B5-4AF6-B8A3-FD6FDC0407C6}" type="datetimeFigureOut">
              <a:rPr lang="en-IN" smtClean="0"/>
              <a:t>21-08-2025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881D51D-6D5F-4944-A8A5-31462EFC6F39}" type="slidenum">
              <a:rPr lang="en-IN" smtClean="0"/>
              <a:t>‹#›</a:t>
            </a:fld>
            <a:endParaRPr lang="en-IN"/>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extLst>
      <p:ext uri="{BB962C8B-B14F-4D97-AF65-F5344CB8AC3E}">
        <p14:creationId xmlns:p14="http://schemas.microsoft.com/office/powerpoint/2010/main" val="3555607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86B5752C-47B5-4AF6-B8A3-FD6FDC0407C6}" type="datetimeFigureOut">
              <a:rPr lang="en-IN" smtClean="0"/>
              <a:t>21-08-2025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44852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B5752C-47B5-4AF6-B8A3-FD6FDC0407C6}" type="datetimeFigureOut">
              <a:rPr lang="en-IN" smtClean="0"/>
              <a:t>21-08-2025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1360184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6B5752C-47B5-4AF6-B8A3-FD6FDC0407C6}" type="datetimeFigureOut">
              <a:rPr lang="en-IN" smtClean="0"/>
              <a:t>21-08-2025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521791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86B5752C-47B5-4AF6-B8A3-FD6FDC0407C6}" type="datetimeFigureOut">
              <a:rPr lang="en-IN" smtClean="0"/>
              <a:t>21-08-2025</a:t>
            </a:fld>
            <a:endParaRPr lang="en-IN"/>
          </a:p>
        </p:txBody>
      </p:sp>
      <p:sp>
        <p:nvSpPr>
          <p:cNvPr id="6" name="Footer Placeholder 5"/>
          <p:cNvSpPr>
            <a:spLocks noGrp="1"/>
          </p:cNvSpPr>
          <p:nvPr>
            <p:ph type="ftr" sz="quarter" idx="11"/>
          </p:nvPr>
        </p:nvSpPr>
        <p:spPr>
          <a:xfrm>
            <a:off x="914400" y="55499"/>
            <a:ext cx="5562600" cy="365125"/>
          </a:xfrm>
        </p:spPr>
        <p:txBody>
          <a:bodyPr/>
          <a:lstStyle/>
          <a:p>
            <a:endParaRPr lang="en-IN"/>
          </a:p>
        </p:txBody>
      </p:sp>
      <p:sp>
        <p:nvSpPr>
          <p:cNvPr id="7" name="Slide Number Placeholder 6"/>
          <p:cNvSpPr>
            <a:spLocks noGrp="1"/>
          </p:cNvSpPr>
          <p:nvPr>
            <p:ph type="sldNum" sz="quarter" idx="12"/>
          </p:nvPr>
        </p:nvSpPr>
        <p:spPr>
          <a:xfrm>
            <a:off x="8610600" y="55499"/>
            <a:ext cx="457200" cy="365125"/>
          </a:xfrm>
        </p:spPr>
        <p:txBody>
          <a:bodyPr/>
          <a:lstStyle/>
          <a:p>
            <a:fld id="{4881D51D-6D5F-4944-A8A5-31462EFC6F39}" type="slidenum">
              <a:rPr lang="en-IN" smtClean="0"/>
              <a:t>‹#›</a:t>
            </a:fld>
            <a:endParaRPr lang="en-IN"/>
          </a:p>
        </p:txBody>
      </p:sp>
    </p:spTree>
    <p:extLst>
      <p:ext uri="{BB962C8B-B14F-4D97-AF65-F5344CB8AC3E}">
        <p14:creationId xmlns:p14="http://schemas.microsoft.com/office/powerpoint/2010/main" val="859098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86B5752C-47B5-4AF6-B8A3-FD6FDC0407C6}" type="datetimeFigureOut">
              <a:rPr lang="en-IN" smtClean="0"/>
              <a:t>21-08-2025</a:t>
            </a:fld>
            <a:endParaRPr lang="en-IN"/>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IN"/>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4881D51D-6D5F-4944-A8A5-31462EFC6F39}" type="slidenum">
              <a:rPr lang="en-IN" smtClean="0"/>
              <a:t>‹#›</a:t>
            </a:fld>
            <a:endParaRPr lang="en-IN"/>
          </a:p>
        </p:txBody>
      </p:sp>
    </p:spTree>
    <p:extLst>
      <p:ext uri="{BB962C8B-B14F-4D97-AF65-F5344CB8AC3E}">
        <p14:creationId xmlns:p14="http://schemas.microsoft.com/office/powerpoint/2010/main" val="302855260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72C1F5D-0F61-CD45-9E3D-F47C921938E6}" type="datetimeFigureOut">
              <a:rPr lang="en-US" smtClean="0"/>
              <a:pPr/>
              <a:t>8/21/2025</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8D6A246E-5318-974F-BC4C-896DF902D4EA}" type="slidenum">
              <a:rPr lang="en-US" smtClean="0"/>
              <a:pPr/>
              <a:t>‹#›</a:t>
            </a:fld>
            <a:endParaRPr lang="en-US"/>
          </a:p>
        </p:txBody>
      </p:sp>
    </p:spTree>
    <p:extLst>
      <p:ext uri="{BB962C8B-B14F-4D97-AF65-F5344CB8AC3E}">
        <p14:creationId xmlns:p14="http://schemas.microsoft.com/office/powerpoint/2010/main" val="3345457887"/>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1.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image" Target="../media/image7.png"/><Relationship Id="rId7" Type="http://schemas.openxmlformats.org/officeDocument/2006/relationships/diagramLayout" Target="../diagrams/layout4.xml"/><Relationship Id="rId2" Type="http://schemas.openxmlformats.org/officeDocument/2006/relationships/image" Target="../media/image6.png"/><Relationship Id="rId1" Type="http://schemas.openxmlformats.org/officeDocument/2006/relationships/slideLayout" Target="../slideLayouts/slideLayout15.xml"/><Relationship Id="rId6" Type="http://schemas.openxmlformats.org/officeDocument/2006/relationships/diagramData" Target="../diagrams/data4.xml"/><Relationship Id="rId5" Type="http://schemas.openxmlformats.org/officeDocument/2006/relationships/image" Target="../media/image9.png"/><Relationship Id="rId10" Type="http://schemas.microsoft.com/office/2007/relationships/diagramDrawing" Target="../diagrams/drawing4.xml"/><Relationship Id="rId4" Type="http://schemas.openxmlformats.org/officeDocument/2006/relationships/image" Target="../media/image8.png"/><Relationship Id="rId9" Type="http://schemas.openxmlformats.org/officeDocument/2006/relationships/diagramColors" Target="../diagrams/colors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6" Type="http://schemas.openxmlformats.org/officeDocument/2006/relationships/image" Target="../media/image12.jpe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 name="Picture 6" descr="Cloud shaped hard drive with cables">
            <a:extLst>
              <a:ext uri="{FF2B5EF4-FFF2-40B4-BE49-F238E27FC236}">
                <a16:creationId xmlns:a16="http://schemas.microsoft.com/office/drawing/2014/main" id="{FEABE94A-B107-7913-D108-430B35D48CB9}"/>
              </a:ext>
            </a:extLst>
          </p:cNvPr>
          <p:cNvPicPr>
            <a:picLocks noChangeAspect="1"/>
          </p:cNvPicPr>
          <p:nvPr/>
        </p:nvPicPr>
        <p:blipFill>
          <a:blip r:embed="rId4"/>
          <a:srcRect r="-2" b="4097"/>
          <a:stretch>
            <a:fillRect/>
          </a:stretch>
        </p:blipFill>
        <p:spPr>
          <a:xfrm>
            <a:off x="20" y="-5"/>
            <a:ext cx="9143752"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6"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3753695"/>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9144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ctrTitle"/>
          </p:nvPr>
        </p:nvSpPr>
        <p:spPr>
          <a:xfrm>
            <a:off x="477687" y="4854346"/>
            <a:ext cx="7805701" cy="868026"/>
          </a:xfrm>
        </p:spPr>
        <p:txBody>
          <a:bodyPr>
            <a:normAutofit/>
          </a:bodyPr>
          <a:lstStyle/>
          <a:p>
            <a:pPr>
              <a:lnSpc>
                <a:spcPct val="90000"/>
              </a:lnSpc>
            </a:pPr>
            <a:r>
              <a:rPr lang="en-IN" sz="2600">
                <a:solidFill>
                  <a:srgbClr val="EBEBEB"/>
                </a:solidFill>
              </a:rPr>
              <a:t>Cloud Computing</a:t>
            </a:r>
            <a:br>
              <a:rPr lang="en-IN" sz="2600">
                <a:solidFill>
                  <a:srgbClr val="EBEBEB"/>
                </a:solidFill>
              </a:rPr>
            </a:br>
            <a:r>
              <a:rPr lang="en-IN" sz="2600">
                <a:solidFill>
                  <a:srgbClr val="EBEBEB"/>
                </a:solidFill>
              </a:rPr>
              <a:t>Lecture 2 Technology Challenges</a:t>
            </a:r>
          </a:p>
        </p:txBody>
      </p:sp>
      <p:sp>
        <p:nvSpPr>
          <p:cNvPr id="5" name="Subtitle 4"/>
          <p:cNvSpPr>
            <a:spLocks noGrp="1"/>
          </p:cNvSpPr>
          <p:nvPr>
            <p:ph type="subTitle" idx="1"/>
          </p:nvPr>
        </p:nvSpPr>
        <p:spPr>
          <a:xfrm>
            <a:off x="477687" y="5722374"/>
            <a:ext cx="7805702" cy="487924"/>
          </a:xfrm>
        </p:spPr>
        <p:txBody>
          <a:bodyPr>
            <a:normAutofit/>
          </a:bodyPr>
          <a:lstStyle/>
          <a:p>
            <a:r>
              <a:rPr lang="en-US">
                <a:solidFill>
                  <a:schemeClr val="tx2">
                    <a:lumMod val="40000"/>
                    <a:lumOff val="60000"/>
                  </a:schemeClr>
                </a:solidFill>
              </a:rPr>
              <a:t>K. V. Subramaniam</a:t>
            </a:r>
          </a:p>
        </p:txBody>
      </p:sp>
    </p:spTree>
    <p:extLst>
      <p:ext uri="{BB962C8B-B14F-4D97-AF65-F5344CB8AC3E}">
        <p14:creationId xmlns:p14="http://schemas.microsoft.com/office/powerpoint/2010/main" val="210580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2891" y="1447800"/>
            <a:ext cx="2331469" cy="4572000"/>
          </a:xfrm>
        </p:spPr>
        <p:txBody>
          <a:bodyPr anchor="ctr">
            <a:normAutofit/>
          </a:bodyPr>
          <a:lstStyle/>
          <a:p>
            <a:r>
              <a:rPr lang="en-US" sz="2800">
                <a:solidFill>
                  <a:srgbClr val="F2F2F2"/>
                </a:solidFill>
              </a:rPr>
              <a:t>Security</a:t>
            </a:r>
          </a:p>
        </p:txBody>
      </p:sp>
      <p:sp>
        <p:nvSpPr>
          <p:cNvPr id="22" name="Freeform: Shape 21">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0982" y="0"/>
            <a:ext cx="6023018"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1082"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6" name="Rectangle 25">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16" name="Content Placeholder 2">
            <a:extLst>
              <a:ext uri="{FF2B5EF4-FFF2-40B4-BE49-F238E27FC236}">
                <a16:creationId xmlns:a16="http://schemas.microsoft.com/office/drawing/2014/main" id="{5200310A-E99B-F27F-3900-D211E9D01310}"/>
              </a:ext>
            </a:extLst>
          </p:cNvPr>
          <p:cNvGraphicFramePr>
            <a:graphicFrameLocks noGrp="1"/>
          </p:cNvGraphicFramePr>
          <p:nvPr>
            <p:ph idx="1"/>
            <p:extLst>
              <p:ext uri="{D42A27DB-BD31-4B8C-83A1-F6EECF244321}">
                <p14:modId xmlns:p14="http://schemas.microsoft.com/office/powerpoint/2010/main" val="2264080911"/>
              </p:ext>
            </p:extLst>
          </p:nvPr>
        </p:nvGraphicFramePr>
        <p:xfrm>
          <a:off x="3786187" y="1447800"/>
          <a:ext cx="4872038"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7610320"/>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56581" y="629266"/>
            <a:ext cx="2480808" cy="1641986"/>
          </a:xfrm>
        </p:spPr>
        <p:txBody>
          <a:bodyPr>
            <a:normAutofit/>
          </a:bodyPr>
          <a:lstStyle/>
          <a:p>
            <a:r>
              <a:rPr lang="en-US" sz="2900"/>
              <a:t>Compliance</a:t>
            </a:r>
          </a:p>
        </p:txBody>
      </p:sp>
      <p:pic>
        <p:nvPicPr>
          <p:cNvPr id="5" name="Picture 4" descr="Magnifying glass showing decling performance">
            <a:extLst>
              <a:ext uri="{FF2B5EF4-FFF2-40B4-BE49-F238E27FC236}">
                <a16:creationId xmlns:a16="http://schemas.microsoft.com/office/drawing/2014/main" id="{9A5CE887-C6FE-8BFD-512E-3F81C776189E}"/>
              </a:ext>
            </a:extLst>
          </p:cNvPr>
          <p:cNvPicPr>
            <a:picLocks noChangeAspect="1"/>
          </p:cNvPicPr>
          <p:nvPr/>
        </p:nvPicPr>
        <p:blipFill>
          <a:blip r:embed="rId4"/>
          <a:srcRect l="21195" r="34316" b="-1"/>
          <a:stretch>
            <a:fillRect/>
          </a:stretch>
        </p:blipFill>
        <p:spPr>
          <a:xfrm>
            <a:off x="-1" y="10"/>
            <a:ext cx="4570804" cy="6857990"/>
          </a:xfrm>
          <a:prstGeom prst="rect">
            <a:avLst/>
          </a:prstGeom>
        </p:spPr>
      </p:pic>
      <p:sp>
        <p:nvSpPr>
          <p:cNvPr id="3" name="Content Placeholder 2"/>
          <p:cNvSpPr>
            <a:spLocks noGrp="1"/>
          </p:cNvSpPr>
          <p:nvPr>
            <p:ph idx="1"/>
          </p:nvPr>
        </p:nvSpPr>
        <p:spPr>
          <a:xfrm>
            <a:off x="5056581" y="2438400"/>
            <a:ext cx="2480808" cy="3809999"/>
          </a:xfrm>
        </p:spPr>
        <p:txBody>
          <a:bodyPr>
            <a:normAutofit/>
          </a:bodyPr>
          <a:lstStyle/>
          <a:p>
            <a:pPr>
              <a:lnSpc>
                <a:spcPct val="90000"/>
              </a:lnSpc>
            </a:pPr>
            <a:r>
              <a:rPr lang="en-US" sz="1000"/>
              <a:t>Is cloud provider complying with privacy rules?</a:t>
            </a:r>
          </a:p>
          <a:p>
            <a:pPr>
              <a:lnSpc>
                <a:spcPct val="90000"/>
              </a:lnSpc>
            </a:pPr>
            <a:r>
              <a:rPr lang="en-US" sz="1000"/>
              <a:t>Health care industry – requires health care compliance administrator</a:t>
            </a:r>
          </a:p>
          <a:p>
            <a:pPr>
              <a:lnSpc>
                <a:spcPct val="90000"/>
              </a:lnSpc>
            </a:pPr>
            <a:r>
              <a:rPr lang="en-US" sz="1000" err="1"/>
              <a:t>Sarbannes</a:t>
            </a:r>
            <a:r>
              <a:rPr lang="en-US" sz="1000"/>
              <a:t>-Oxley -2002</a:t>
            </a:r>
          </a:p>
          <a:p>
            <a:pPr lvl="1">
              <a:lnSpc>
                <a:spcPct val="90000"/>
              </a:lnSpc>
            </a:pPr>
            <a:r>
              <a:rPr lang="en-US" sz="1000"/>
              <a:t>Framed in 2002 after Enron, WorldCom financial accounting scandals</a:t>
            </a:r>
          </a:p>
          <a:p>
            <a:pPr lvl="1">
              <a:lnSpc>
                <a:spcPct val="90000"/>
              </a:lnSpc>
            </a:pPr>
            <a:r>
              <a:rPr lang="en-US" sz="1000"/>
              <a:t>Example: Audit controls on transactions</a:t>
            </a:r>
          </a:p>
          <a:p>
            <a:pPr lvl="1">
              <a:lnSpc>
                <a:spcPct val="90000"/>
              </a:lnSpc>
            </a:pPr>
            <a:r>
              <a:rPr lang="en-US" sz="1000"/>
              <a:t>India – SEBI Clause 49 (Corporate Governance Practices)</a:t>
            </a:r>
          </a:p>
        </p:txBody>
      </p:sp>
    </p:spTree>
    <p:extLst>
      <p:ext uri="{BB962C8B-B14F-4D97-AF65-F5344CB8AC3E}">
        <p14:creationId xmlns:p14="http://schemas.microsoft.com/office/powerpoint/2010/main" val="2610512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6698" y="629266"/>
            <a:ext cx="3124882" cy="1622321"/>
          </a:xfrm>
        </p:spPr>
        <p:txBody>
          <a:bodyPr>
            <a:normAutofit/>
          </a:bodyPr>
          <a:lstStyle/>
          <a:p>
            <a:r>
              <a:rPr lang="en-US">
                <a:solidFill>
                  <a:srgbClr val="EBEBEB"/>
                </a:solidFill>
              </a:rPr>
              <a:t>Multi-tenancy</a:t>
            </a:r>
          </a:p>
        </p:txBody>
      </p:sp>
      <p:sp>
        <p:nvSpPr>
          <p:cNvPr id="1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6" name="Freeform: Shape 1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095864" y="809550"/>
            <a:ext cx="6858001" cy="52389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txBody>
          <a:bodyPr/>
          <a:lstStyle/>
          <a:p>
            <a:endParaRPr lang="en-US"/>
          </a:p>
        </p:txBody>
      </p:sp>
      <p:pic>
        <p:nvPicPr>
          <p:cNvPr id="7" name="Picture 6"/>
          <p:cNvPicPr>
            <a:picLocks noChangeAspect="1"/>
          </p:cNvPicPr>
          <p:nvPr/>
        </p:nvPicPr>
        <p:blipFill>
          <a:blip r:embed="rId2"/>
          <a:stretch>
            <a:fillRect/>
          </a:stretch>
        </p:blipFill>
        <p:spPr>
          <a:xfrm>
            <a:off x="4570494" y="2688053"/>
            <a:ext cx="4087416" cy="1481891"/>
          </a:xfrm>
          <a:prstGeom prst="rect">
            <a:avLst/>
          </a:prstGeom>
          <a:effectLst/>
        </p:spPr>
      </p:pic>
      <p:sp>
        <p:nvSpPr>
          <p:cNvPr id="18" name="Rectangle 1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p:cNvSpPr>
            <a:spLocks noGrp="1"/>
          </p:cNvSpPr>
          <p:nvPr>
            <p:ph idx="1"/>
          </p:nvPr>
        </p:nvSpPr>
        <p:spPr>
          <a:xfrm>
            <a:off x="486698" y="2438400"/>
            <a:ext cx="3124882" cy="3785419"/>
          </a:xfrm>
        </p:spPr>
        <p:txBody>
          <a:bodyPr>
            <a:normAutofit/>
          </a:bodyPr>
          <a:lstStyle/>
          <a:p>
            <a:r>
              <a:rPr lang="en-US">
                <a:solidFill>
                  <a:srgbClr val="EBEBEB"/>
                </a:solidFill>
              </a:rPr>
              <a:t>Multi-tenancy</a:t>
            </a:r>
          </a:p>
          <a:p>
            <a:pPr lvl="1"/>
            <a:r>
              <a:rPr lang="en-US">
                <a:solidFill>
                  <a:srgbClr val="EBEBEB"/>
                </a:solidFill>
              </a:rPr>
              <a:t>Sharing of same database by multiple users</a:t>
            </a:r>
          </a:p>
          <a:p>
            <a:r>
              <a:rPr lang="en-US">
                <a:solidFill>
                  <a:srgbClr val="EBEBEB"/>
                </a:solidFill>
              </a:rPr>
              <a:t>Share without compromising security </a:t>
            </a:r>
          </a:p>
        </p:txBody>
      </p:sp>
    </p:spTree>
    <p:extLst>
      <p:ext uri="{BB962C8B-B14F-4D97-AF65-F5344CB8AC3E}">
        <p14:creationId xmlns:p14="http://schemas.microsoft.com/office/powerpoint/2010/main" val="367805799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sz="3200" dirty="0"/>
              <a:t>Business Drivers of Cloud Computing</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80592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676" name="Title 63"/>
          <p:cNvSpPr>
            <a:spLocks noGrp="1"/>
          </p:cNvSpPr>
          <p:nvPr>
            <p:ph type="title"/>
          </p:nvPr>
        </p:nvSpPr>
        <p:spPr/>
        <p:txBody>
          <a:bodyPr anchor="b"/>
          <a:lstStyle/>
          <a:p>
            <a:r>
              <a:rPr lang="en-US" dirty="0"/>
              <a:t>Potential benefits of Cloud Computing</a:t>
            </a:r>
          </a:p>
        </p:txBody>
      </p:sp>
      <p:sp>
        <p:nvSpPr>
          <p:cNvPr id="7" name="Content Placeholder 6"/>
          <p:cNvSpPr>
            <a:spLocks noGrp="1"/>
          </p:cNvSpPr>
          <p:nvPr>
            <p:ph sz="half" idx="1"/>
          </p:nvPr>
        </p:nvSpPr>
        <p:spPr>
          <a:xfrm>
            <a:off x="484710" y="1993755"/>
            <a:ext cx="4038600" cy="4525963"/>
          </a:xfrm>
          <a:solidFill>
            <a:schemeClr val="accent1"/>
          </a:solidFill>
        </p:spPr>
        <p:txBody>
          <a:bodyPr/>
          <a:lstStyle/>
          <a:p>
            <a:r>
              <a:rPr lang="en-US" dirty="0"/>
              <a:t>Operational</a:t>
            </a:r>
          </a:p>
          <a:p>
            <a:pPr lvl="1"/>
            <a:r>
              <a:rPr lang="en-US" dirty="0"/>
              <a:t>Speed to Market</a:t>
            </a:r>
          </a:p>
          <a:p>
            <a:pPr lvl="1"/>
            <a:r>
              <a:rPr lang="en-US" dirty="0"/>
              <a:t>Scalability</a:t>
            </a:r>
          </a:p>
          <a:p>
            <a:pPr lvl="1"/>
            <a:r>
              <a:rPr lang="en-US" dirty="0"/>
              <a:t>Agility</a:t>
            </a:r>
          </a:p>
          <a:p>
            <a:pPr lvl="1"/>
            <a:r>
              <a:rPr lang="en-US" dirty="0"/>
              <a:t>Highly Automated</a:t>
            </a:r>
          </a:p>
          <a:p>
            <a:pPr lvl="1"/>
            <a:r>
              <a:rPr lang="en-US" dirty="0"/>
              <a:t>Flexibility</a:t>
            </a:r>
          </a:p>
        </p:txBody>
      </p:sp>
      <p:sp>
        <p:nvSpPr>
          <p:cNvPr id="8" name="Content Placeholder 7"/>
          <p:cNvSpPr>
            <a:spLocks noGrp="1"/>
          </p:cNvSpPr>
          <p:nvPr>
            <p:ph sz="half" idx="2"/>
          </p:nvPr>
        </p:nvSpPr>
        <p:spPr>
          <a:xfrm>
            <a:off x="4655344" y="1991446"/>
            <a:ext cx="4038600" cy="4525963"/>
          </a:xfrm>
          <a:solidFill>
            <a:schemeClr val="accent1"/>
          </a:solidFill>
        </p:spPr>
        <p:txBody>
          <a:bodyPr/>
          <a:lstStyle/>
          <a:p>
            <a:r>
              <a:rPr lang="en-US" dirty="0"/>
              <a:t>Financial</a:t>
            </a:r>
          </a:p>
          <a:p>
            <a:pPr lvl="1"/>
            <a:r>
              <a:rPr lang="en-US" dirty="0"/>
              <a:t>Pay per use</a:t>
            </a:r>
          </a:p>
          <a:p>
            <a:pPr lvl="1"/>
            <a:r>
              <a:rPr lang="en-US" dirty="0"/>
              <a:t>Lower Capital Investment</a:t>
            </a:r>
          </a:p>
          <a:p>
            <a:pPr lvl="1"/>
            <a:r>
              <a:rPr lang="en-US" dirty="0"/>
              <a:t>Reduced financial risk</a:t>
            </a:r>
          </a:p>
          <a:p>
            <a:pPr lvl="1"/>
            <a:r>
              <a:rPr lang="en-US" dirty="0"/>
              <a:t>Reduced Cost </a:t>
            </a:r>
          </a:p>
          <a:p>
            <a:pPr lvl="1"/>
            <a:r>
              <a:rPr lang="en-US" dirty="0"/>
              <a:t>Highly Automated</a:t>
            </a:r>
          </a:p>
          <a:p>
            <a:pPr lvl="1"/>
            <a:endParaRPr lang="en-US" dirty="0"/>
          </a:p>
          <a:p>
            <a:pPr lvl="1"/>
            <a:endParaRPr lang="en-US" dirty="0"/>
          </a:p>
          <a:p>
            <a:endParaRPr lang="en-US" dirty="0"/>
          </a:p>
        </p:txBody>
      </p:sp>
      <p:sp>
        <p:nvSpPr>
          <p:cNvPr id="540692" name="Date Placeholder 4"/>
          <p:cNvSpPr txBox="1">
            <a:spLocks noGrp="1"/>
          </p:cNvSpPr>
          <p:nvPr/>
        </p:nvSpPr>
        <p:spPr bwMode="auto">
          <a:xfrm>
            <a:off x="1790700" y="6188075"/>
            <a:ext cx="2667000" cy="365125"/>
          </a:xfrm>
          <a:prstGeom prst="rect">
            <a:avLst/>
          </a:prstGeom>
          <a:noFill/>
          <a:ln w="9525">
            <a:noFill/>
            <a:miter lim="800000"/>
            <a:headEnd/>
            <a:tailEnd/>
          </a:ln>
        </p:spPr>
        <p:txBody>
          <a:bodyPr anchor="ctr"/>
          <a:lstStyle/>
          <a:p>
            <a:pPr eaLnBrk="1" hangingPunct="1"/>
            <a:fld id="{C513B957-4C6C-4193-9DBA-69C033DA373A}" type="datetime1">
              <a:rPr lang="en-GB" sz="1400">
                <a:solidFill>
                  <a:schemeClr val="tx2"/>
                </a:solidFill>
                <a:latin typeface="Calibri" pitchFamily="34" charset="0"/>
              </a:rPr>
              <a:pPr eaLnBrk="1" hangingPunct="1"/>
              <a:t>21/08/2025</a:t>
            </a:fld>
            <a:endParaRPr lang="en-US" sz="1400">
              <a:solidFill>
                <a:schemeClr val="tx2"/>
              </a:solidFill>
              <a:latin typeface="Calibri" pitchFamily="34" charset="0"/>
            </a:endParaRPr>
          </a:p>
        </p:txBody>
      </p:sp>
      <p:sp>
        <p:nvSpPr>
          <p:cNvPr id="540693" name="Rectangle 8"/>
          <p:cNvSpPr>
            <a:spLocks noChangeArrowheads="1"/>
          </p:cNvSpPr>
          <p:nvPr/>
        </p:nvSpPr>
        <p:spPr bwMode="auto">
          <a:xfrm>
            <a:off x="838200" y="5797550"/>
            <a:ext cx="4000500" cy="430213"/>
          </a:xfrm>
          <a:prstGeom prst="rect">
            <a:avLst/>
          </a:prstGeom>
          <a:noFill/>
          <a:ln w="9525">
            <a:noFill/>
            <a:miter lim="800000"/>
            <a:headEnd/>
            <a:tailEnd/>
          </a:ln>
        </p:spPr>
        <p:txBody>
          <a:bodyPr>
            <a:spAutoFit/>
          </a:bodyPr>
          <a:lstStyle/>
          <a:p>
            <a:pPr eaLnBrk="1" hangingPunct="1"/>
            <a:r>
              <a:rPr lang="en-GB" sz="1100">
                <a:latin typeface="Arial" pitchFamily="34" charset="0"/>
              </a:rPr>
              <a:t>http://www.saasblogs.com/2008/12/01/demystifying-the-cloud-where-do-saas-paas-and-other-acronyms-fit-in/</a:t>
            </a:r>
          </a:p>
        </p:txBody>
      </p:sp>
    </p:spTree>
    <p:extLst>
      <p:ext uri="{BB962C8B-B14F-4D97-AF65-F5344CB8AC3E}">
        <p14:creationId xmlns:p14="http://schemas.microsoft.com/office/powerpoint/2010/main" val="258758353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3EF78F9-BF81-4E4E-984B-1214E694E305}"/>
              </a:ext>
            </a:extLst>
          </p:cNvPr>
          <p:cNvSpPr/>
          <p:nvPr/>
        </p:nvSpPr>
        <p:spPr>
          <a:xfrm>
            <a:off x="3176337" y="4283242"/>
            <a:ext cx="2999874" cy="7539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Enterprise</a:t>
            </a:r>
          </a:p>
        </p:txBody>
      </p:sp>
      <p:sp>
        <p:nvSpPr>
          <p:cNvPr id="6" name="Cloud 5">
            <a:extLst>
              <a:ext uri="{FF2B5EF4-FFF2-40B4-BE49-F238E27FC236}">
                <a16:creationId xmlns:a16="http://schemas.microsoft.com/office/drawing/2014/main" id="{86C7C33A-5D86-4766-AA10-6D78D60785F8}"/>
              </a:ext>
            </a:extLst>
          </p:cNvPr>
          <p:cNvSpPr/>
          <p:nvPr/>
        </p:nvSpPr>
        <p:spPr>
          <a:xfrm>
            <a:off x="3625516" y="850232"/>
            <a:ext cx="3449052" cy="1724526"/>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Public cloud</a:t>
            </a:r>
          </a:p>
        </p:txBody>
      </p:sp>
      <p:cxnSp>
        <p:nvCxnSpPr>
          <p:cNvPr id="8" name="Straight Connector 7">
            <a:extLst>
              <a:ext uri="{FF2B5EF4-FFF2-40B4-BE49-F238E27FC236}">
                <a16:creationId xmlns:a16="http://schemas.microsoft.com/office/drawing/2014/main" id="{E2DE5A71-6471-4898-846B-B8E0357ADB64}"/>
              </a:ext>
            </a:extLst>
          </p:cNvPr>
          <p:cNvCxnSpPr/>
          <p:nvPr/>
        </p:nvCxnSpPr>
        <p:spPr>
          <a:xfrm flipV="1">
            <a:off x="4812632" y="2727158"/>
            <a:ext cx="577515" cy="1556084"/>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A13DBBF1-318E-4D4A-A066-36F829DD38B3}"/>
              </a:ext>
            </a:extLst>
          </p:cNvPr>
          <p:cNvSpPr/>
          <p:nvPr/>
        </p:nvSpPr>
        <p:spPr>
          <a:xfrm>
            <a:off x="850232" y="697832"/>
            <a:ext cx="1074821" cy="826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Users</a:t>
            </a:r>
          </a:p>
        </p:txBody>
      </p:sp>
      <p:cxnSp>
        <p:nvCxnSpPr>
          <p:cNvPr id="11" name="Straight Connector 10">
            <a:extLst>
              <a:ext uri="{FF2B5EF4-FFF2-40B4-BE49-F238E27FC236}">
                <a16:creationId xmlns:a16="http://schemas.microsoft.com/office/drawing/2014/main" id="{8D8E0D88-15EB-4795-AC88-DCEAD311B800}"/>
              </a:ext>
            </a:extLst>
          </p:cNvPr>
          <p:cNvCxnSpPr>
            <a:stCxn id="9" idx="6"/>
            <a:endCxn id="6" idx="2"/>
          </p:cNvCxnSpPr>
          <p:nvPr/>
        </p:nvCxnSpPr>
        <p:spPr>
          <a:xfrm>
            <a:off x="1925053" y="1110916"/>
            <a:ext cx="1711161" cy="601579"/>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AE63238-56F9-4908-B499-16DFCC5DB513}"/>
              </a:ext>
            </a:extLst>
          </p:cNvPr>
          <p:cNvSpPr txBox="1"/>
          <p:nvPr/>
        </p:nvSpPr>
        <p:spPr>
          <a:xfrm>
            <a:off x="5390147" y="3429000"/>
            <a:ext cx="1794146" cy="369332"/>
          </a:xfrm>
          <a:prstGeom prst="rect">
            <a:avLst/>
          </a:prstGeom>
          <a:noFill/>
        </p:spPr>
        <p:txBody>
          <a:bodyPr wrap="none" rtlCol="0">
            <a:spAutoFit/>
          </a:bodyPr>
          <a:lstStyle/>
          <a:p>
            <a:r>
              <a:rPr lang="en-IN" dirty="0"/>
              <a:t>WAN connection</a:t>
            </a:r>
          </a:p>
        </p:txBody>
      </p:sp>
    </p:spTree>
    <p:extLst>
      <p:ext uri="{BB962C8B-B14F-4D97-AF65-F5344CB8AC3E}">
        <p14:creationId xmlns:p14="http://schemas.microsoft.com/office/powerpoint/2010/main" val="2311664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2891" y="1447800"/>
            <a:ext cx="2331469" cy="4572000"/>
          </a:xfrm>
        </p:spPr>
        <p:txBody>
          <a:bodyPr anchor="ctr">
            <a:normAutofit/>
          </a:bodyPr>
          <a:lstStyle/>
          <a:p>
            <a:r>
              <a:rPr lang="en-US" sz="2800">
                <a:solidFill>
                  <a:srgbClr val="F2F2F2"/>
                </a:solidFill>
              </a:rPr>
              <a:t>Inhibitors to adopting cloud computing</a:t>
            </a:r>
          </a:p>
        </p:txBody>
      </p:sp>
      <p:sp>
        <p:nvSpPr>
          <p:cNvPr id="13" name="Freeform: Shape 12">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0982" y="0"/>
            <a:ext cx="6023018"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1082"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17" name="Rectangle 16">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7" name="Content Placeholder 4">
            <a:extLst>
              <a:ext uri="{FF2B5EF4-FFF2-40B4-BE49-F238E27FC236}">
                <a16:creationId xmlns:a16="http://schemas.microsoft.com/office/drawing/2014/main" id="{EF1DE0A4-9E6A-8F02-198C-19405B639B87}"/>
              </a:ext>
            </a:extLst>
          </p:cNvPr>
          <p:cNvGraphicFramePr>
            <a:graphicFrameLocks noGrp="1"/>
          </p:cNvGraphicFramePr>
          <p:nvPr>
            <p:ph idx="1"/>
            <p:extLst>
              <p:ext uri="{D42A27DB-BD31-4B8C-83A1-F6EECF244321}">
                <p14:modId xmlns:p14="http://schemas.microsoft.com/office/powerpoint/2010/main" val="3868676904"/>
              </p:ext>
            </p:extLst>
          </p:nvPr>
        </p:nvGraphicFramePr>
        <p:xfrm>
          <a:off x="3786187" y="1447800"/>
          <a:ext cx="4872038"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22057672"/>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a:t>Deployment Models</a:t>
            </a:r>
          </a:p>
        </p:txBody>
      </p:sp>
      <p:graphicFrame>
        <p:nvGraphicFramePr>
          <p:cNvPr id="14" name="Content Placeholder 13"/>
          <p:cNvGraphicFramePr>
            <a:graphicFrameLocks noGrp="1"/>
          </p:cNvGraphicFramePr>
          <p:nvPr>
            <p:ph idx="1"/>
            <p:extLst>
              <p:ext uri="{D42A27DB-BD31-4B8C-83A1-F6EECF244321}">
                <p14:modId xmlns:p14="http://schemas.microsoft.com/office/powerpoint/2010/main" val="1789266885"/>
              </p:ext>
            </p:extLst>
          </p:nvPr>
        </p:nvGraphicFramePr>
        <p:xfrm>
          <a:off x="827088" y="2052638"/>
          <a:ext cx="67119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6875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31" name="Picture 1030">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033" name="Picture 1032">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035" name="Oval 1034">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37" name="Picture 1036">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039" name="Picture 1038">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1041" name="Rectangle 1040">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26" name="Picture 2" descr="Related image"/>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t="24538" r="-2" b="2256"/>
          <a:stretch>
            <a:fillRect/>
          </a:stretch>
        </p:blipFill>
        <p:spPr bwMode="auto">
          <a:xfrm>
            <a:off x="20" y="-5"/>
            <a:ext cx="9143752"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a:noFill/>
          <a:extLst>
            <a:ext uri="{909E8E84-426E-40dd-AFC4-6F175D3DCCD1}">
              <a14:hiddenFill xmlns="" xmlns:a14="http://schemas.microsoft.com/office/drawing/2010/main">
                <a:solidFill>
                  <a:srgbClr val="FFFFFF"/>
                </a:solidFill>
              </a14:hiddenFill>
            </a:ext>
          </a:extLst>
        </p:spPr>
      </p:pic>
      <p:sp>
        <p:nvSpPr>
          <p:cNvPr id="1043"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3753695"/>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1045" name="Freeform: Shape 1044">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9144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7687" y="4854346"/>
            <a:ext cx="7805701" cy="868026"/>
          </a:xfrm>
        </p:spPr>
        <p:txBody>
          <a:bodyPr vert="horz" lIns="91440" tIns="45720" rIns="91440" bIns="45720" rtlCol="0" anchor="b">
            <a:normAutofit/>
          </a:bodyPr>
          <a:lstStyle/>
          <a:p>
            <a:pPr defTabSz="457200">
              <a:lnSpc>
                <a:spcPct val="90000"/>
              </a:lnSpc>
            </a:pPr>
            <a:r>
              <a:rPr lang="en-US" sz="3300">
                <a:solidFill>
                  <a:srgbClr val="EBEBEB"/>
                </a:solidFill>
              </a:rPr>
              <a:t>Public v/s Private Cloud architectures</a:t>
            </a:r>
          </a:p>
        </p:txBody>
      </p:sp>
    </p:spTree>
    <p:extLst>
      <p:ext uri="{BB962C8B-B14F-4D97-AF65-F5344CB8AC3E}">
        <p14:creationId xmlns:p14="http://schemas.microsoft.com/office/powerpoint/2010/main" val="942865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1B8F9CB-890B-4CB8-B503-188A763E2F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AA632AB4-3837-4FD0-8B62-0A18B573F4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C393B4A7-6ABF-423D-A762-3CDB4897A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9CD2319A-6FA9-4EFB-9EDF-7304467425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D1692A93-3514-4486-8B67-CCA4E0259BC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01AD250C-F2EA-449F-9B14-DF5BB674C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2891" y="1447800"/>
            <a:ext cx="2331469" cy="4572000"/>
          </a:xfrm>
        </p:spPr>
        <p:txBody>
          <a:bodyPr vert="horz" lIns="91440" tIns="45720" rIns="91440" bIns="45720" rtlCol="0" anchor="ctr">
            <a:normAutofit/>
          </a:bodyPr>
          <a:lstStyle/>
          <a:p>
            <a:pPr defTabSz="457200"/>
            <a:r>
              <a:rPr lang="en-US" sz="2800">
                <a:solidFill>
                  <a:srgbClr val="F2F2F2"/>
                </a:solidFill>
              </a:rPr>
              <a:t>Comparison of public vs private cloud</a:t>
            </a:r>
          </a:p>
        </p:txBody>
      </p:sp>
      <p:sp>
        <p:nvSpPr>
          <p:cNvPr id="24" name="Freeform: Shape 23">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0982" y="0"/>
            <a:ext cx="6023018"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1082"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8" name="Rectangle 27">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6" name="Content Placeholder 3">
            <a:extLst>
              <a:ext uri="{FF2B5EF4-FFF2-40B4-BE49-F238E27FC236}">
                <a16:creationId xmlns:a16="http://schemas.microsoft.com/office/drawing/2014/main" id="{F80BDF92-9EEC-D100-2DEE-CF1CFAEC0950}"/>
              </a:ext>
            </a:extLst>
          </p:cNvPr>
          <p:cNvGraphicFramePr>
            <a:graphicFrameLocks noGrp="1"/>
          </p:cNvGraphicFramePr>
          <p:nvPr>
            <p:ph sz="half" idx="1"/>
            <p:extLst>
              <p:ext uri="{D42A27DB-BD31-4B8C-83A1-F6EECF244321}">
                <p14:modId xmlns:p14="http://schemas.microsoft.com/office/powerpoint/2010/main" val="1441723772"/>
              </p:ext>
            </p:extLst>
          </p:nvPr>
        </p:nvGraphicFramePr>
        <p:xfrm>
          <a:off x="3786187" y="1447800"/>
          <a:ext cx="4872038" cy="45720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782331503"/>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228AE-EFFE-4917-8C4F-FCCC449DCE62}"/>
              </a:ext>
            </a:extLst>
          </p:cNvPr>
          <p:cNvSpPr>
            <a:spLocks noGrp="1"/>
          </p:cNvSpPr>
          <p:nvPr>
            <p:ph type="title"/>
          </p:nvPr>
        </p:nvSpPr>
        <p:spPr/>
        <p:txBody>
          <a:bodyPr/>
          <a:lstStyle/>
          <a:p>
            <a:r>
              <a:rPr lang="en-IN" dirty="0"/>
              <a:t>Recall and Review</a:t>
            </a:r>
          </a:p>
        </p:txBody>
      </p:sp>
      <p:sp>
        <p:nvSpPr>
          <p:cNvPr id="4" name="Content Placeholder 3">
            <a:extLst>
              <a:ext uri="{FF2B5EF4-FFF2-40B4-BE49-F238E27FC236}">
                <a16:creationId xmlns:a16="http://schemas.microsoft.com/office/drawing/2014/main" id="{C504BBBD-C9C1-4ECB-94A9-C7EF7E774DD9}"/>
              </a:ext>
            </a:extLst>
          </p:cNvPr>
          <p:cNvSpPr>
            <a:spLocks noGrp="1"/>
          </p:cNvSpPr>
          <p:nvPr>
            <p:ph sz="half" idx="1"/>
          </p:nvPr>
        </p:nvSpPr>
        <p:spPr>
          <a:solidFill>
            <a:schemeClr val="accent3"/>
          </a:solidFill>
        </p:spPr>
        <p:txBody>
          <a:bodyPr/>
          <a:lstStyle/>
          <a:p>
            <a:r>
              <a:rPr lang="en-IN" dirty="0"/>
              <a:t>What are different models of cloud computing?</a:t>
            </a:r>
          </a:p>
          <a:p>
            <a:r>
              <a:rPr lang="en-IN" dirty="0"/>
              <a:t>Give examples of various models</a:t>
            </a:r>
          </a:p>
        </p:txBody>
      </p:sp>
      <p:sp>
        <p:nvSpPr>
          <p:cNvPr id="5" name="Content Placeholder 4">
            <a:extLst>
              <a:ext uri="{FF2B5EF4-FFF2-40B4-BE49-F238E27FC236}">
                <a16:creationId xmlns:a16="http://schemas.microsoft.com/office/drawing/2014/main" id="{42A25F6F-AA03-49D1-B8DD-FE9E3B90A97B}"/>
              </a:ext>
            </a:extLst>
          </p:cNvPr>
          <p:cNvSpPr>
            <a:spLocks noGrp="1"/>
          </p:cNvSpPr>
          <p:nvPr>
            <p:ph sz="half" idx="2"/>
          </p:nvPr>
        </p:nvSpPr>
        <p:spPr/>
        <p:txBody>
          <a:bodyPr/>
          <a:lstStyle/>
          <a:p>
            <a:r>
              <a:rPr lang="en-IN" dirty="0"/>
              <a:t>Cloud Computing models</a:t>
            </a:r>
          </a:p>
          <a:p>
            <a:pPr lvl="1"/>
            <a:r>
              <a:rPr lang="en-IN" dirty="0"/>
              <a:t>IaaS</a:t>
            </a:r>
          </a:p>
          <a:p>
            <a:pPr lvl="1"/>
            <a:r>
              <a:rPr lang="en-IN" dirty="0"/>
              <a:t>PaaS</a:t>
            </a:r>
          </a:p>
          <a:p>
            <a:pPr lvl="1"/>
            <a:r>
              <a:rPr lang="en-IN" dirty="0"/>
              <a:t>SaaS</a:t>
            </a:r>
          </a:p>
          <a:p>
            <a:r>
              <a:rPr lang="en-IN" dirty="0"/>
              <a:t>See next slide</a:t>
            </a:r>
          </a:p>
        </p:txBody>
      </p:sp>
    </p:spTree>
    <p:extLst>
      <p:ext uri="{BB962C8B-B14F-4D97-AF65-F5344CB8AC3E}">
        <p14:creationId xmlns:p14="http://schemas.microsoft.com/office/powerpoint/2010/main" val="198293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of public </a:t>
            </a:r>
            <a:r>
              <a:rPr lang="en-US" dirty="0" err="1"/>
              <a:t>vs</a:t>
            </a:r>
            <a:r>
              <a:rPr lang="en-US" dirty="0"/>
              <a:t> private cloud</a:t>
            </a:r>
          </a:p>
        </p:txBody>
      </p:sp>
      <p:pic>
        <p:nvPicPr>
          <p:cNvPr id="1026" name="Picture 2"/>
          <p:cNvPicPr>
            <a:picLocks noGrp="1" noChangeAspect="1" noChangeArrowheads="1"/>
          </p:cNvPicPr>
          <p:nvPr>
            <p:ph sz="half" idx="1"/>
          </p:nvPr>
        </p:nvPicPr>
        <p:blipFill>
          <a:blip r:embed="rId2" cstate="print"/>
          <a:stretch>
            <a:fillRect/>
          </a:stretch>
        </p:blipFill>
        <p:spPr bwMode="auto">
          <a:xfrm>
            <a:off x="827087" y="2025135"/>
            <a:ext cx="6549757" cy="3947286"/>
          </a:xfrm>
          <a:prstGeom prst="rect">
            <a:avLst/>
          </a:prstGeom>
          <a:noFill/>
          <a:ln w="9525">
            <a:noFill/>
            <a:miter lim="800000"/>
            <a:headEnd/>
            <a:tailEnd/>
          </a:ln>
          <a:effectLst/>
        </p:spPr>
      </p:pic>
    </p:spTree>
    <p:extLst>
      <p:ext uri="{BB962C8B-B14F-4D97-AF65-F5344CB8AC3E}">
        <p14:creationId xmlns:p14="http://schemas.microsoft.com/office/powerpoint/2010/main" val="2817759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Exercise (5 mins)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35561369"/>
              </p:ext>
            </p:extLst>
          </p:nvPr>
        </p:nvGraphicFramePr>
        <p:xfrm>
          <a:off x="827088" y="2052638"/>
          <a:ext cx="6711950" cy="41957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51241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a:t>
            </a:r>
          </a:p>
        </p:txBody>
      </p:sp>
      <p:sp>
        <p:nvSpPr>
          <p:cNvPr id="3" name="Content Placeholder 2"/>
          <p:cNvSpPr>
            <a:spLocks noGrp="1"/>
          </p:cNvSpPr>
          <p:nvPr>
            <p:ph idx="1"/>
          </p:nvPr>
        </p:nvSpPr>
        <p:spPr>
          <a:blipFill>
            <a:blip r:embed="rId2"/>
            <a:tile tx="0" ty="0" sx="100000" sy="100000" flip="none" algn="tl"/>
          </a:blipFill>
        </p:spPr>
        <p:txBody>
          <a:bodyPr/>
          <a:lstStyle/>
          <a:p>
            <a:r>
              <a:rPr lang="en-US" dirty="0"/>
              <a:t>Your start a company </a:t>
            </a:r>
            <a:r>
              <a:rPr lang="en-US" dirty="0" err="1"/>
              <a:t>BookKarts</a:t>
            </a:r>
            <a:r>
              <a:rPr lang="en-US" dirty="0"/>
              <a:t> to sell books. You will accept orders from customers to select books and then dispatch the books to the customers after receiving payment.</a:t>
            </a:r>
          </a:p>
          <a:p>
            <a:r>
              <a:rPr lang="en-US" dirty="0"/>
              <a:t>Answer the question:</a:t>
            </a:r>
          </a:p>
          <a:p>
            <a:pPr lvl="1"/>
            <a:r>
              <a:rPr lang="en-US" dirty="0"/>
              <a:t>What components do I need to build?</a:t>
            </a:r>
          </a:p>
          <a:p>
            <a:pPr lvl="1"/>
            <a:r>
              <a:rPr lang="en-US" dirty="0"/>
              <a:t>Select the technologies for each component.</a:t>
            </a:r>
          </a:p>
          <a:p>
            <a:r>
              <a:rPr lang="en-US" dirty="0"/>
              <a:t>Work in your teams and present the solution after 10 </a:t>
            </a:r>
            <a:r>
              <a:rPr lang="en-US" dirty="0" err="1"/>
              <a:t>mins</a:t>
            </a:r>
            <a:endParaRPr lang="en-US" dirty="0"/>
          </a:p>
        </p:txBody>
      </p:sp>
    </p:spTree>
    <p:extLst>
      <p:ext uri="{BB962C8B-B14F-4D97-AF65-F5344CB8AC3E}">
        <p14:creationId xmlns:p14="http://schemas.microsoft.com/office/powerpoint/2010/main" val="13498428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Exercises</a:t>
            </a:r>
          </a:p>
        </p:txBody>
      </p:sp>
      <p:sp>
        <p:nvSpPr>
          <p:cNvPr id="6" name="Content Placeholder 5"/>
          <p:cNvSpPr>
            <a:spLocks noGrp="1"/>
          </p:cNvSpPr>
          <p:nvPr>
            <p:ph idx="1"/>
          </p:nvPr>
        </p:nvSpPr>
        <p:spPr/>
        <p:txBody>
          <a:bodyPr/>
          <a:lstStyle/>
          <a:p>
            <a:r>
              <a:rPr lang="en-US" dirty="0"/>
              <a:t>Will the exercise given earlier be deployed in a public or a private cloud?</a:t>
            </a:r>
          </a:p>
          <a:p>
            <a:r>
              <a:rPr lang="en-US" dirty="0"/>
              <a:t>What about </a:t>
            </a:r>
            <a:r>
              <a:rPr lang="en-US" dirty="0" err="1"/>
              <a:t>BookKarts</a:t>
            </a:r>
            <a:r>
              <a:rPr lang="en-US" dirty="0"/>
              <a:t>– will this be stored on a cloud as well</a:t>
            </a:r>
          </a:p>
          <a:p>
            <a:pPr marL="68580" indent="0">
              <a:buNone/>
            </a:pPr>
            <a:endParaRPr lang="en-US" dirty="0"/>
          </a:p>
        </p:txBody>
      </p:sp>
    </p:spTree>
    <p:extLst>
      <p:ext uri="{BB962C8B-B14F-4D97-AF65-F5344CB8AC3E}">
        <p14:creationId xmlns:p14="http://schemas.microsoft.com/office/powerpoint/2010/main" val="22581560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78000" r="-78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pattFill prst="pct5">
            <a:fgClr>
              <a:schemeClr val="accent1"/>
            </a:fgClr>
            <a:bgClr>
              <a:schemeClr val="bg1"/>
            </a:bgClr>
          </a:pattFill>
        </p:spPr>
        <p:txBody>
          <a:bodyPr/>
          <a:lstStyle/>
          <a:p>
            <a:pPr algn="ctr"/>
            <a:r>
              <a:rPr lang="en-US" dirty="0"/>
              <a:t>Assignment</a:t>
            </a:r>
          </a:p>
        </p:txBody>
      </p:sp>
      <p:sp>
        <p:nvSpPr>
          <p:cNvPr id="3" name="Content Placeholder 2"/>
          <p:cNvSpPr>
            <a:spLocks noGrp="1"/>
          </p:cNvSpPr>
          <p:nvPr>
            <p:ph idx="1"/>
          </p:nvPr>
        </p:nvSpPr>
        <p:spPr>
          <a:xfrm>
            <a:off x="914400" y="1672347"/>
            <a:ext cx="7772400" cy="1843195"/>
          </a:xfrm>
          <a:gradFill>
            <a:gsLst>
              <a:gs pos="52200">
                <a:schemeClr val="accent4">
                  <a:lumMod val="75000"/>
                </a:schemeClr>
              </a:gs>
              <a:gs pos="0">
                <a:schemeClr val="accent4">
                  <a:lumMod val="50000"/>
                </a:schemeClr>
              </a:gs>
              <a:gs pos="100000">
                <a:schemeClr val="accent4">
                  <a:lumMod val="60000"/>
                  <a:lumOff val="40000"/>
                </a:schemeClr>
              </a:gs>
            </a:gsLst>
            <a:lin ang="3600000" scaled="0"/>
          </a:gradFill>
        </p:spPr>
        <p:txBody>
          <a:bodyPr>
            <a:normAutofit fontScale="70000" lnSpcReduction="20000"/>
          </a:bodyPr>
          <a:lstStyle/>
          <a:p>
            <a:r>
              <a:rPr lang="en-US" dirty="0"/>
              <a:t>What is the significance of the background in this slide to cloud computing?</a:t>
            </a:r>
          </a:p>
          <a:p>
            <a:r>
              <a:rPr lang="en-US" dirty="0"/>
              <a:t>Watch the video - https://www.youtube.com/watch?v=b6CGqA5R7QA</a:t>
            </a:r>
            <a:br>
              <a:rPr lang="en-US" dirty="0"/>
            </a:br>
            <a:r>
              <a:rPr lang="en-US" dirty="0"/>
              <a:t>The cloud imperative - Michael </a:t>
            </a:r>
            <a:r>
              <a:rPr lang="en-US" dirty="0" err="1"/>
              <a:t>Crandell</a:t>
            </a:r>
            <a:r>
              <a:rPr lang="en-US" dirty="0"/>
              <a:t>, </a:t>
            </a:r>
            <a:r>
              <a:rPr lang="en-US" dirty="0" err="1"/>
              <a:t>Rightscale</a:t>
            </a:r>
            <a:endParaRPr lang="en-US" dirty="0"/>
          </a:p>
          <a:p>
            <a:r>
              <a:rPr lang="en-US" dirty="0"/>
              <a:t>Team composition due by Saturday.</a:t>
            </a:r>
          </a:p>
          <a:p>
            <a:endParaRPr lang="en-US" dirty="0"/>
          </a:p>
        </p:txBody>
      </p:sp>
    </p:spTree>
    <p:extLst>
      <p:ext uri="{BB962C8B-B14F-4D97-AF65-F5344CB8AC3E}">
        <p14:creationId xmlns:p14="http://schemas.microsoft.com/office/powerpoint/2010/main" val="4286177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p:nvPr/>
        </p:nvSpPr>
        <p:spPr bwMode="auto">
          <a:xfrm>
            <a:off x="3143519" y="2413455"/>
            <a:ext cx="2571768" cy="2071702"/>
          </a:xfrm>
          <a:prstGeom prst="roundRect">
            <a:avLst>
              <a:gd name="adj" fmla="val 8642"/>
            </a:avLst>
          </a:prstGeom>
          <a:solidFill>
            <a:srgbClr val="FFFF61"/>
          </a:solidFill>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91436" tIns="45718" rIns="91436" bIns="45718" anchor="ctr"/>
          <a:lstStyle/>
          <a:p>
            <a:pPr algn="ctr" defTabSz="914099" eaLnBrk="1" fontAlgn="auto" hangingPunct="1">
              <a:spcBef>
                <a:spcPts val="0"/>
              </a:spcBef>
              <a:spcAft>
                <a:spcPts val="0"/>
              </a:spcAft>
              <a:defRPr/>
            </a:pPr>
            <a:r>
              <a:rPr lang="en-US" sz="2000" b="1" u="sng" dirty="0">
                <a:solidFill>
                  <a:schemeClr val="bg1"/>
                </a:solidFill>
                <a:latin typeface="Calibri" pitchFamily="34" charset="0"/>
              </a:rPr>
              <a:t>Microsoft Azure</a:t>
            </a:r>
          </a:p>
          <a:p>
            <a:pPr algn="ctr" defTabSz="914099" eaLnBrk="1" fontAlgn="auto" hangingPunct="1">
              <a:spcBef>
                <a:spcPts val="0"/>
              </a:spcBef>
              <a:spcAft>
                <a:spcPts val="0"/>
              </a:spcAft>
              <a:defRPr/>
            </a:pPr>
            <a:r>
              <a:rPr lang="en-US" dirty="0">
                <a:solidFill>
                  <a:schemeClr val="bg1"/>
                </a:solidFill>
                <a:latin typeface="Calibri" pitchFamily="34" charset="0"/>
              </a:rPr>
              <a:t>.NET CLR/Windows Only</a:t>
            </a:r>
          </a:p>
          <a:p>
            <a:pPr algn="ctr" defTabSz="914099" eaLnBrk="1" fontAlgn="auto" hangingPunct="1">
              <a:spcBef>
                <a:spcPts val="0"/>
              </a:spcBef>
              <a:spcAft>
                <a:spcPts val="0"/>
              </a:spcAft>
              <a:defRPr/>
            </a:pPr>
            <a:r>
              <a:rPr lang="en-US" dirty="0">
                <a:solidFill>
                  <a:schemeClr val="bg1"/>
                </a:solidFill>
                <a:latin typeface="Calibri" pitchFamily="34" charset="0"/>
              </a:rPr>
              <a:t>Choice of Language</a:t>
            </a:r>
          </a:p>
          <a:p>
            <a:pPr algn="ctr" defTabSz="914099" eaLnBrk="1" fontAlgn="auto" hangingPunct="1">
              <a:spcBef>
                <a:spcPts val="0"/>
              </a:spcBef>
              <a:spcAft>
                <a:spcPts val="0"/>
              </a:spcAft>
              <a:defRPr/>
            </a:pPr>
            <a:r>
              <a:rPr lang="en-US" dirty="0">
                <a:solidFill>
                  <a:schemeClr val="bg1"/>
                </a:solidFill>
                <a:latin typeface="Calibri" pitchFamily="34" charset="0"/>
              </a:rPr>
              <a:t>Some Auto Failover/ Scale</a:t>
            </a:r>
          </a:p>
        </p:txBody>
      </p:sp>
      <p:sp>
        <p:nvSpPr>
          <p:cNvPr id="20" name="Rounded Rectangle 19"/>
          <p:cNvSpPr/>
          <p:nvPr/>
        </p:nvSpPr>
        <p:spPr bwMode="auto">
          <a:xfrm>
            <a:off x="5786725" y="2438400"/>
            <a:ext cx="2690831" cy="2046757"/>
          </a:xfrm>
          <a:prstGeom prst="roundRect">
            <a:avLst/>
          </a:prstGeom>
          <a:solidFill>
            <a:srgbClr val="FFFF61"/>
          </a:solidFill>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91436" tIns="45718" rIns="91436" bIns="45718" anchor="ctr"/>
          <a:lstStyle/>
          <a:p>
            <a:pPr algn="ctr" defTabSz="914099" eaLnBrk="1" fontAlgn="auto" hangingPunct="1">
              <a:spcBef>
                <a:spcPts val="0"/>
              </a:spcBef>
              <a:spcAft>
                <a:spcPts val="0"/>
              </a:spcAft>
              <a:defRPr/>
            </a:pPr>
            <a:r>
              <a:rPr lang="en-US" b="1" u="sng" dirty="0" err="1">
                <a:solidFill>
                  <a:schemeClr val="bg1"/>
                </a:solidFill>
                <a:latin typeface="Calibri" pitchFamily="34" charset="0"/>
              </a:rPr>
              <a:t>Force.Com</a:t>
            </a:r>
            <a:endParaRPr lang="en-US" b="1" u="sng" dirty="0">
              <a:solidFill>
                <a:schemeClr val="bg1"/>
              </a:solidFill>
              <a:latin typeface="Calibri" pitchFamily="34" charset="0"/>
            </a:endParaRPr>
          </a:p>
          <a:p>
            <a:pPr algn="ctr" defTabSz="914099" eaLnBrk="1" fontAlgn="auto" hangingPunct="1">
              <a:spcBef>
                <a:spcPts val="0"/>
              </a:spcBef>
              <a:spcAft>
                <a:spcPts val="0"/>
              </a:spcAft>
              <a:defRPr/>
            </a:pPr>
            <a:r>
              <a:rPr lang="en-US" dirty="0" err="1">
                <a:solidFill>
                  <a:schemeClr val="bg1"/>
                </a:solidFill>
                <a:latin typeface="Calibri" pitchFamily="34" charset="0"/>
              </a:rPr>
              <a:t>SalesForce</a:t>
            </a:r>
            <a:r>
              <a:rPr lang="en-US" dirty="0">
                <a:solidFill>
                  <a:schemeClr val="bg1"/>
                </a:solidFill>
                <a:latin typeface="Calibri" pitchFamily="34" charset="0"/>
              </a:rPr>
              <a:t> Biz Apps</a:t>
            </a:r>
          </a:p>
          <a:p>
            <a:pPr algn="ctr" defTabSz="914099" eaLnBrk="1" fontAlgn="auto" hangingPunct="1">
              <a:spcBef>
                <a:spcPts val="0"/>
              </a:spcBef>
              <a:spcAft>
                <a:spcPts val="0"/>
              </a:spcAft>
              <a:defRPr/>
            </a:pPr>
            <a:r>
              <a:rPr lang="en-US" dirty="0">
                <a:solidFill>
                  <a:schemeClr val="bg1"/>
                </a:solidFill>
                <a:latin typeface="Calibri" pitchFamily="34" charset="0"/>
              </a:rPr>
              <a:t>Auto Scaling/ Provisioning</a:t>
            </a:r>
          </a:p>
        </p:txBody>
      </p:sp>
      <p:sp>
        <p:nvSpPr>
          <p:cNvPr id="22" name="Rounded Rectangle 21"/>
          <p:cNvSpPr/>
          <p:nvPr/>
        </p:nvSpPr>
        <p:spPr bwMode="auto">
          <a:xfrm>
            <a:off x="500313" y="2413455"/>
            <a:ext cx="2571768" cy="2071702"/>
          </a:xfrm>
          <a:prstGeom prst="roundRect">
            <a:avLst>
              <a:gd name="adj" fmla="val 8642"/>
            </a:avLst>
          </a:prstGeom>
          <a:solidFill>
            <a:srgbClr val="FFFF61"/>
          </a:solidFill>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91436" tIns="45718" rIns="91436" bIns="45718" anchor="ctr"/>
          <a:lstStyle/>
          <a:p>
            <a:pPr algn="ctr" defTabSz="914099" eaLnBrk="1" fontAlgn="auto" hangingPunct="1">
              <a:spcBef>
                <a:spcPts val="0"/>
              </a:spcBef>
              <a:spcAft>
                <a:spcPts val="0"/>
              </a:spcAft>
              <a:defRPr/>
            </a:pPr>
            <a:r>
              <a:rPr lang="en-US" sz="2000" b="1" u="sng" dirty="0">
                <a:solidFill>
                  <a:schemeClr val="bg1"/>
                </a:solidFill>
                <a:latin typeface="Calibri" pitchFamily="34" charset="0"/>
              </a:rPr>
              <a:t>Amazon AWS</a:t>
            </a:r>
          </a:p>
          <a:p>
            <a:pPr algn="ctr" defTabSz="914099" eaLnBrk="1" fontAlgn="auto" hangingPunct="1">
              <a:spcBef>
                <a:spcPts val="0"/>
              </a:spcBef>
              <a:spcAft>
                <a:spcPts val="0"/>
              </a:spcAft>
              <a:defRPr/>
            </a:pPr>
            <a:r>
              <a:rPr lang="en-US" dirty="0">
                <a:solidFill>
                  <a:schemeClr val="bg1"/>
                </a:solidFill>
                <a:latin typeface="Calibri" pitchFamily="34" charset="0"/>
              </a:rPr>
              <a:t>VMs Look Like Hardware</a:t>
            </a:r>
          </a:p>
          <a:p>
            <a:pPr algn="ctr" defTabSz="914099" eaLnBrk="1" fontAlgn="auto" hangingPunct="1">
              <a:spcBef>
                <a:spcPts val="0"/>
              </a:spcBef>
              <a:spcAft>
                <a:spcPts val="0"/>
              </a:spcAft>
              <a:defRPr/>
            </a:pPr>
            <a:r>
              <a:rPr lang="en-US" dirty="0">
                <a:solidFill>
                  <a:schemeClr val="bg1"/>
                </a:solidFill>
                <a:latin typeface="Calibri" pitchFamily="34" charset="0"/>
              </a:rPr>
              <a:t>No Limit on App Model</a:t>
            </a:r>
          </a:p>
          <a:p>
            <a:pPr algn="ctr" defTabSz="914099" eaLnBrk="1" fontAlgn="auto" hangingPunct="1">
              <a:spcBef>
                <a:spcPts val="0"/>
              </a:spcBef>
              <a:spcAft>
                <a:spcPts val="0"/>
              </a:spcAft>
              <a:defRPr/>
            </a:pPr>
            <a:r>
              <a:rPr lang="en-US" dirty="0">
                <a:solidFill>
                  <a:schemeClr val="bg1"/>
                </a:solidFill>
                <a:latin typeface="Calibri" pitchFamily="34" charset="0"/>
              </a:rPr>
              <a:t>User Must Implement Scalability and Failover</a:t>
            </a:r>
          </a:p>
        </p:txBody>
      </p:sp>
      <p:sp>
        <p:nvSpPr>
          <p:cNvPr id="21" name="Title 1"/>
          <p:cNvSpPr>
            <a:spLocks noGrp="1"/>
          </p:cNvSpPr>
          <p:nvPr>
            <p:ph type="title" idx="4294967295"/>
          </p:nvPr>
        </p:nvSpPr>
        <p:spPr>
          <a:xfrm>
            <a:off x="0" y="274638"/>
            <a:ext cx="8229600" cy="615950"/>
          </a:xfrm>
        </p:spPr>
        <p:txBody>
          <a:bodyPr lIns="0" tIns="0" rIns="0" bIns="0" anchor="t">
            <a:spAutoFit/>
          </a:bodyPr>
          <a:lstStyle/>
          <a:p>
            <a:r>
              <a:rPr lang="en-US" dirty="0"/>
              <a:t>A Spectrum of Cloud Models</a:t>
            </a:r>
          </a:p>
        </p:txBody>
      </p:sp>
      <p:sp>
        <p:nvSpPr>
          <p:cNvPr id="19" name="Rounded Rectangle 18"/>
          <p:cNvSpPr/>
          <p:nvPr/>
        </p:nvSpPr>
        <p:spPr>
          <a:xfrm>
            <a:off x="533400" y="4800600"/>
            <a:ext cx="2590800" cy="12954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err="1"/>
              <a:t>IaaS</a:t>
            </a:r>
            <a:r>
              <a:rPr lang="en-US" dirty="0"/>
              <a:t>: Suited for customers who want control over OS, software and develop application</a:t>
            </a:r>
          </a:p>
        </p:txBody>
      </p:sp>
      <p:sp>
        <p:nvSpPr>
          <p:cNvPr id="23" name="Rounded Rectangle 22"/>
          <p:cNvSpPr/>
          <p:nvPr/>
        </p:nvSpPr>
        <p:spPr>
          <a:xfrm>
            <a:off x="3200400" y="4800600"/>
            <a:ext cx="2514600" cy="12954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err="1"/>
              <a:t>PaaS</a:t>
            </a:r>
            <a:r>
              <a:rPr lang="en-US" dirty="0"/>
              <a:t>: Suited for customers who want to develop application</a:t>
            </a:r>
          </a:p>
        </p:txBody>
      </p:sp>
      <p:sp>
        <p:nvSpPr>
          <p:cNvPr id="24" name="Rounded Rectangle 23"/>
          <p:cNvSpPr/>
          <p:nvPr/>
        </p:nvSpPr>
        <p:spPr>
          <a:xfrm>
            <a:off x="5791200" y="4800600"/>
            <a:ext cx="2743200" cy="12954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err="1"/>
              <a:t>SaaS</a:t>
            </a:r>
            <a:r>
              <a:rPr lang="en-US" dirty="0"/>
              <a:t>: Suited for customers who simply want to use application</a:t>
            </a:r>
          </a:p>
        </p:txBody>
      </p:sp>
    </p:spTree>
    <p:extLst>
      <p:ext uri="{BB962C8B-B14F-4D97-AF65-F5344CB8AC3E}">
        <p14:creationId xmlns:p14="http://schemas.microsoft.com/office/powerpoint/2010/main" val="443331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Technology Challenges</a:t>
            </a:r>
          </a:p>
        </p:txBody>
      </p:sp>
      <p:sp>
        <p:nvSpPr>
          <p:cNvPr id="2" name="Text Placeholder 1"/>
          <p:cNvSpPr>
            <a:spLocks noGrp="1"/>
          </p:cNvSpPr>
          <p:nvPr>
            <p:ph type="body" idx="1"/>
          </p:nvPr>
        </p:nvSpPr>
        <p:spPr/>
        <p:txBody>
          <a:bodyPr/>
          <a:lstStyle/>
          <a:p>
            <a:endParaRPr lang="en-US"/>
          </a:p>
        </p:txBody>
      </p:sp>
    </p:spTree>
    <p:extLst>
      <p:ext uri="{BB962C8B-B14F-4D97-AF65-F5344CB8AC3E}">
        <p14:creationId xmlns:p14="http://schemas.microsoft.com/office/powerpoint/2010/main" val="1382766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31" name="Picture 3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2" name="Oval 31">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3" name="Picture 32">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4" name="Picture 33">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35" name="Rectangle 34">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Rectangle 35">
            <a:extLst>
              <a:ext uri="{FF2B5EF4-FFF2-40B4-BE49-F238E27FC236}">
                <a16:creationId xmlns:a16="http://schemas.microsoft.com/office/drawing/2014/main" id="{49076D5E-68ED-4CD1-A04F-E7934EBFA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6696" y="629266"/>
            <a:ext cx="2629122" cy="1622321"/>
          </a:xfrm>
        </p:spPr>
        <p:txBody>
          <a:bodyPr vert="horz" lIns="91440" tIns="45720" rIns="91440" bIns="45720" rtlCol="0" anchor="t">
            <a:normAutofit/>
          </a:bodyPr>
          <a:lstStyle/>
          <a:p>
            <a:pPr defTabSz="457200"/>
            <a:r>
              <a:rPr lang="en-US" sz="3900" b="0" i="0" kern="1200">
                <a:solidFill>
                  <a:srgbClr val="EBEBEB"/>
                </a:solidFill>
                <a:latin typeface="+mj-lt"/>
                <a:ea typeface="+mj-ea"/>
                <a:cs typeface="+mj-cs"/>
              </a:rPr>
              <a:t>Scalability</a:t>
            </a:r>
          </a:p>
        </p:txBody>
      </p:sp>
      <p:sp>
        <p:nvSpPr>
          <p:cNvPr id="37" name="Rectangle 36">
            <a:extLst>
              <a:ext uri="{FF2B5EF4-FFF2-40B4-BE49-F238E27FC236}">
                <a16:creationId xmlns:a16="http://schemas.microsoft.com/office/drawing/2014/main" id="{21BE0A6B-EBF8-4301-B1AE-F6A1C4003E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8" name="Rounded Rectangle 9">
            <a:extLst>
              <a:ext uri="{FF2B5EF4-FFF2-40B4-BE49-F238E27FC236}">
                <a16:creationId xmlns:a16="http://schemas.microsoft.com/office/drawing/2014/main" id="{03C06118-B3FE-4B51-80A1-B82C2E9F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2766" y="484632"/>
            <a:ext cx="4938073" cy="5739187"/>
          </a:xfrm>
          <a:prstGeom prst="roundRect">
            <a:avLst>
              <a:gd name="adj" fmla="val 0"/>
            </a:avLst>
          </a:prstGeom>
          <a:ln w="12700">
            <a:solidFill>
              <a:schemeClr val="bg2"/>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72BE3F8-96D6-4535-9AE4-694DC4F5B1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p:cNvSpPr>
            <a:spLocks noGrp="1"/>
          </p:cNvSpPr>
          <p:nvPr>
            <p:ph sz="half" idx="2"/>
          </p:nvPr>
        </p:nvSpPr>
        <p:spPr>
          <a:xfrm>
            <a:off x="486698" y="2438400"/>
            <a:ext cx="2629120" cy="3785419"/>
          </a:xfrm>
        </p:spPr>
        <p:txBody>
          <a:bodyPr vert="horz" lIns="91440" tIns="45720" rIns="91440" bIns="45720" rtlCol="0">
            <a:normAutofit fontScale="92500"/>
          </a:bodyPr>
          <a:lstStyle/>
          <a:p>
            <a:pPr defTabSz="457200">
              <a:lnSpc>
                <a:spcPct val="90000"/>
              </a:lnSpc>
            </a:pPr>
            <a:r>
              <a:rPr lang="en-US" sz="1400" dirty="0">
                <a:solidFill>
                  <a:srgbClr val="FFFFFF"/>
                </a:solidFill>
              </a:rPr>
              <a:t>Many Web sites have high traffic</a:t>
            </a:r>
          </a:p>
          <a:p>
            <a:pPr lvl="1" defTabSz="457200">
              <a:lnSpc>
                <a:spcPct val="90000"/>
              </a:lnSpc>
            </a:pPr>
            <a:r>
              <a:rPr lang="en-US" sz="1400" dirty="0">
                <a:solidFill>
                  <a:srgbClr val="FFFFFF"/>
                </a:solidFill>
              </a:rPr>
              <a:t>Facebook – 7.5%</a:t>
            </a:r>
          </a:p>
          <a:p>
            <a:pPr lvl="1" defTabSz="457200">
              <a:lnSpc>
                <a:spcPct val="90000"/>
              </a:lnSpc>
            </a:pPr>
            <a:r>
              <a:rPr lang="en-US" sz="1400" dirty="0">
                <a:solidFill>
                  <a:srgbClr val="FFFFFF"/>
                </a:solidFill>
              </a:rPr>
              <a:t>Google – 8.0%</a:t>
            </a:r>
          </a:p>
          <a:p>
            <a:pPr defTabSz="457200">
              <a:lnSpc>
                <a:spcPct val="90000"/>
              </a:lnSpc>
            </a:pPr>
            <a:r>
              <a:rPr lang="en-US" sz="1400" dirty="0">
                <a:solidFill>
                  <a:srgbClr val="FFFFFF"/>
                </a:solidFill>
              </a:rPr>
              <a:t>But they still maintain good response time</a:t>
            </a:r>
          </a:p>
          <a:p>
            <a:pPr lvl="1" defTabSz="457200">
              <a:lnSpc>
                <a:spcPct val="90000"/>
              </a:lnSpc>
            </a:pPr>
            <a:r>
              <a:rPr lang="en-US" sz="1400" dirty="0">
                <a:solidFill>
                  <a:srgbClr val="FFFFFF"/>
                </a:solidFill>
              </a:rPr>
              <a:t>Facebook ~1.2 sec</a:t>
            </a:r>
          </a:p>
          <a:p>
            <a:pPr lvl="1" defTabSz="457200">
              <a:lnSpc>
                <a:spcPct val="90000"/>
              </a:lnSpc>
            </a:pPr>
            <a:r>
              <a:rPr lang="en-US" sz="1400" dirty="0">
                <a:solidFill>
                  <a:srgbClr val="FFFFFF"/>
                </a:solidFill>
              </a:rPr>
              <a:t>Google ~0.9 sec</a:t>
            </a:r>
          </a:p>
          <a:p>
            <a:pPr defTabSz="457200">
              <a:lnSpc>
                <a:spcPct val="90000"/>
              </a:lnSpc>
            </a:pPr>
            <a:r>
              <a:rPr lang="en-US" sz="1400" dirty="0">
                <a:solidFill>
                  <a:srgbClr val="FFFFFF"/>
                </a:solidFill>
              </a:rPr>
              <a:t>Large amounts of storage</a:t>
            </a:r>
          </a:p>
          <a:p>
            <a:pPr lvl="1" defTabSz="457200">
              <a:lnSpc>
                <a:spcPct val="90000"/>
              </a:lnSpc>
            </a:pPr>
            <a:r>
              <a:rPr lang="en-US" sz="1400" dirty="0">
                <a:solidFill>
                  <a:srgbClr val="FFFFFF"/>
                </a:solidFill>
              </a:rPr>
              <a:t>Google has many copies of Web. Adds 2.5EB(Exabytes) of storage</a:t>
            </a:r>
          </a:p>
          <a:p>
            <a:pPr lvl="1" defTabSz="457200">
              <a:lnSpc>
                <a:spcPct val="90000"/>
              </a:lnSpc>
            </a:pPr>
            <a:r>
              <a:rPr lang="en-US" sz="1400" dirty="0">
                <a:solidFill>
                  <a:srgbClr val="FFFFFF"/>
                </a:solidFill>
              </a:rPr>
              <a:t>Facebook adds ~5PB per day of storage</a:t>
            </a:r>
          </a:p>
        </p:txBody>
      </p:sp>
      <p:pic>
        <p:nvPicPr>
          <p:cNvPr id="1026" name="Picture 2">
            <a:extLst>
              <a:ext uri="{FF2B5EF4-FFF2-40B4-BE49-F238E27FC236}">
                <a16:creationId xmlns:a16="http://schemas.microsoft.com/office/drawing/2014/main" id="{A2E4F5FA-8451-EBDF-7F16-EA9D4421690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3401" y="1676400"/>
            <a:ext cx="5282045" cy="3169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88972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4" name="Picture 13">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6" name="Oval 15">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8" name="Picture 17">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0" name="Picture 19">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2" name="Rectangle 21">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6698" y="629266"/>
            <a:ext cx="3124882" cy="1622321"/>
          </a:xfrm>
        </p:spPr>
        <p:txBody>
          <a:bodyPr vert="horz" lIns="91440" tIns="45720" rIns="91440" bIns="45720" rtlCol="0" anchor="t">
            <a:normAutofit/>
          </a:bodyPr>
          <a:lstStyle/>
          <a:p>
            <a:pPr defTabSz="457200"/>
            <a:r>
              <a:rPr lang="en-US" b="0" i="0" kern="1200">
                <a:solidFill>
                  <a:srgbClr val="EBEBEB"/>
                </a:solidFill>
                <a:latin typeface="+mj-lt"/>
                <a:ea typeface="+mj-ea"/>
                <a:cs typeface="+mj-cs"/>
              </a:rPr>
              <a:t>Elasticity</a:t>
            </a:r>
          </a:p>
        </p:txBody>
      </p:sp>
      <p:sp>
        <p:nvSpPr>
          <p:cNvPr id="26"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8" name="Freeform: Shape 27">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095864" y="809550"/>
            <a:ext cx="6858001" cy="52389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txBody>
          <a:bodyPr/>
          <a:lstStyle/>
          <a:p>
            <a:endParaRPr lang="en-US"/>
          </a:p>
        </p:txBody>
      </p:sp>
      <p:pic>
        <p:nvPicPr>
          <p:cNvPr id="7" name="Picture 2">
            <a:extLst>
              <a:ext uri="{FF2B5EF4-FFF2-40B4-BE49-F238E27FC236}">
                <a16:creationId xmlns:a16="http://schemas.microsoft.com/office/drawing/2014/main" id="{7A51358A-07E5-ADED-3E39-002DFEDA9D11}"/>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570494" y="2202774"/>
            <a:ext cx="4087416" cy="2452449"/>
          </a:xfrm>
          <a:prstGeom prst="rect">
            <a:avLst/>
          </a:prstGeom>
          <a:noFill/>
          <a:effectLst/>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p:cNvSpPr>
            <a:spLocks noGrp="1"/>
          </p:cNvSpPr>
          <p:nvPr>
            <p:ph sz="half" idx="2"/>
          </p:nvPr>
        </p:nvSpPr>
        <p:spPr>
          <a:xfrm>
            <a:off x="486698" y="2438400"/>
            <a:ext cx="3124882" cy="3785419"/>
          </a:xfrm>
        </p:spPr>
        <p:txBody>
          <a:bodyPr vert="horz" lIns="91440" tIns="45720" rIns="91440" bIns="45720" rtlCol="0">
            <a:normAutofit/>
          </a:bodyPr>
          <a:lstStyle/>
          <a:p>
            <a:pPr defTabSz="457200"/>
            <a:r>
              <a:rPr lang="en-US">
                <a:solidFill>
                  <a:srgbClr val="EBEBEB"/>
                </a:solidFill>
              </a:rPr>
              <a:t>How to scale up and down quickly?</a:t>
            </a:r>
          </a:p>
          <a:p>
            <a:pPr defTabSz="457200"/>
            <a:r>
              <a:rPr lang="en-US">
                <a:solidFill>
                  <a:srgbClr val="EBEBEB"/>
                </a:solidFill>
              </a:rPr>
              <a:t>Resource allocation and workload placement algorithms are required.</a:t>
            </a:r>
          </a:p>
          <a:p>
            <a:pPr marL="68580" indent="0" defTabSz="457200"/>
            <a:endParaRPr lang="en-US">
              <a:solidFill>
                <a:srgbClr val="EBEBEB"/>
              </a:solidFill>
            </a:endParaRPr>
          </a:p>
        </p:txBody>
      </p:sp>
    </p:spTree>
    <p:extLst>
      <p:ext uri="{BB962C8B-B14F-4D97-AF65-F5344CB8AC3E}">
        <p14:creationId xmlns:p14="http://schemas.microsoft.com/office/powerpoint/2010/main" val="3049945299"/>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595D-0C2F-41BF-BFA1-DB7F097604B1}"/>
              </a:ext>
            </a:extLst>
          </p:cNvPr>
          <p:cNvSpPr>
            <a:spLocks noGrp="1"/>
          </p:cNvSpPr>
          <p:nvPr>
            <p:ph type="title"/>
          </p:nvPr>
        </p:nvSpPr>
        <p:spPr/>
        <p:txBody>
          <a:bodyPr/>
          <a:lstStyle/>
          <a:p>
            <a:endParaRPr lang="en-IN"/>
          </a:p>
        </p:txBody>
      </p:sp>
      <p:sp>
        <p:nvSpPr>
          <p:cNvPr id="3" name="Rectangle 2">
            <a:extLst>
              <a:ext uri="{FF2B5EF4-FFF2-40B4-BE49-F238E27FC236}">
                <a16:creationId xmlns:a16="http://schemas.microsoft.com/office/drawing/2014/main" id="{5D15FA17-6F88-47A0-AFE6-03DF170262CD}"/>
              </a:ext>
            </a:extLst>
          </p:cNvPr>
          <p:cNvSpPr/>
          <p:nvPr/>
        </p:nvSpPr>
        <p:spPr>
          <a:xfrm>
            <a:off x="1572126" y="3429000"/>
            <a:ext cx="1604211" cy="12552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Client</a:t>
            </a:r>
          </a:p>
        </p:txBody>
      </p:sp>
      <p:sp>
        <p:nvSpPr>
          <p:cNvPr id="4" name="Rectangle 3">
            <a:extLst>
              <a:ext uri="{FF2B5EF4-FFF2-40B4-BE49-F238E27FC236}">
                <a16:creationId xmlns:a16="http://schemas.microsoft.com/office/drawing/2014/main" id="{D70EB2D5-93E0-4AC3-8D81-04C9A7EDDEDA}"/>
              </a:ext>
            </a:extLst>
          </p:cNvPr>
          <p:cNvSpPr/>
          <p:nvPr/>
        </p:nvSpPr>
        <p:spPr>
          <a:xfrm>
            <a:off x="6617368" y="3148263"/>
            <a:ext cx="1604211" cy="12552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Server</a:t>
            </a:r>
          </a:p>
        </p:txBody>
      </p:sp>
      <p:cxnSp>
        <p:nvCxnSpPr>
          <p:cNvPr id="6" name="Straight Arrow Connector 5">
            <a:extLst>
              <a:ext uri="{FF2B5EF4-FFF2-40B4-BE49-F238E27FC236}">
                <a16:creationId xmlns:a16="http://schemas.microsoft.com/office/drawing/2014/main" id="{EEB75C21-B767-4D89-A56C-9623A1E39FB9}"/>
              </a:ext>
            </a:extLst>
          </p:cNvPr>
          <p:cNvCxnSpPr>
            <a:cxnSpLocks/>
          </p:cNvCxnSpPr>
          <p:nvPr/>
        </p:nvCxnSpPr>
        <p:spPr>
          <a:xfrm flipV="1">
            <a:off x="3176337" y="3721768"/>
            <a:ext cx="3441031" cy="2085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9266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6" name="Picture 15">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8" name="Oval 17">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0" name="Picture 19">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2" name="Picture 21">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4" name="Rectangle 23">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5">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86698" y="629266"/>
            <a:ext cx="3124882" cy="1622321"/>
          </a:xfrm>
        </p:spPr>
        <p:txBody>
          <a:bodyPr vert="horz" lIns="91440" tIns="45720" rIns="91440" bIns="45720" rtlCol="0" anchor="t">
            <a:normAutofit/>
          </a:bodyPr>
          <a:lstStyle/>
          <a:p>
            <a:pPr defTabSz="457200">
              <a:lnSpc>
                <a:spcPct val="90000"/>
              </a:lnSpc>
            </a:pPr>
            <a:r>
              <a:rPr lang="en-US" sz="2900" b="0" i="0" kern="1200">
                <a:solidFill>
                  <a:srgbClr val="EBEBEB"/>
                </a:solidFill>
                <a:latin typeface="+mj-lt"/>
                <a:ea typeface="+mj-ea"/>
                <a:cs typeface="+mj-cs"/>
              </a:rPr>
              <a:t>Performance Unpredicability</a:t>
            </a:r>
          </a:p>
        </p:txBody>
      </p:sp>
      <p:sp>
        <p:nvSpPr>
          <p:cNvPr id="28"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0" name="Freeform: Shape 29">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095864" y="809550"/>
            <a:ext cx="6858001" cy="52389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txBody>
          <a:bodyPr/>
          <a:lstStyle/>
          <a:p>
            <a:endParaRPr lang="en-US"/>
          </a:p>
        </p:txBody>
      </p:sp>
      <p:pic>
        <p:nvPicPr>
          <p:cNvPr id="9" name="Content Placeholder 8"/>
          <p:cNvPicPr>
            <a:picLocks noGrp="1" noChangeAspect="1"/>
          </p:cNvPicPr>
          <p:nvPr>
            <p:ph sz="half" idx="2"/>
          </p:nvPr>
        </p:nvPicPr>
        <p:blipFill>
          <a:blip r:embed="rId6"/>
          <a:stretch>
            <a:fillRect/>
          </a:stretch>
        </p:blipFill>
        <p:spPr>
          <a:xfrm>
            <a:off x="4570494" y="1880890"/>
            <a:ext cx="4087416" cy="3096217"/>
          </a:xfrm>
          <a:prstGeom prst="rect">
            <a:avLst/>
          </a:prstGeom>
          <a:effectLst/>
        </p:spPr>
      </p:pic>
      <p:sp>
        <p:nvSpPr>
          <p:cNvPr id="32" name="Rectangle 31">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Content Placeholder 5"/>
          <p:cNvSpPr>
            <a:spLocks noGrp="1"/>
          </p:cNvSpPr>
          <p:nvPr>
            <p:ph sz="half" idx="1"/>
          </p:nvPr>
        </p:nvSpPr>
        <p:spPr>
          <a:xfrm>
            <a:off x="486698" y="2438400"/>
            <a:ext cx="3124882" cy="3785419"/>
          </a:xfrm>
        </p:spPr>
        <p:txBody>
          <a:bodyPr vert="horz" lIns="91440" tIns="45720" rIns="91440" bIns="45720" rtlCol="0">
            <a:normAutofit/>
          </a:bodyPr>
          <a:lstStyle/>
          <a:p>
            <a:pPr defTabSz="457200"/>
            <a:r>
              <a:rPr lang="en-US" dirty="0">
                <a:solidFill>
                  <a:srgbClr val="EBEBEB"/>
                </a:solidFill>
              </a:rPr>
              <a:t>Resources are shared</a:t>
            </a:r>
          </a:p>
          <a:p>
            <a:pPr defTabSz="457200"/>
            <a:endParaRPr lang="en-US" dirty="0">
              <a:solidFill>
                <a:srgbClr val="EBEBEB"/>
              </a:solidFill>
            </a:endParaRPr>
          </a:p>
          <a:p>
            <a:pPr marL="0" indent="0" defTabSz="457200">
              <a:buNone/>
            </a:pPr>
            <a:endParaRPr lang="en-US" dirty="0">
              <a:solidFill>
                <a:srgbClr val="EBEBEB"/>
              </a:solidFill>
            </a:endParaRPr>
          </a:p>
          <a:p>
            <a:pPr defTabSz="457200"/>
            <a:r>
              <a:rPr lang="en-US" dirty="0">
                <a:solidFill>
                  <a:srgbClr val="EBEBEB"/>
                </a:solidFill>
              </a:rPr>
              <a:t>How to guarantee performance isolation?</a:t>
            </a:r>
          </a:p>
        </p:txBody>
      </p:sp>
    </p:spTree>
    <p:extLst>
      <p:ext uri="{BB962C8B-B14F-4D97-AF65-F5344CB8AC3E}">
        <p14:creationId xmlns:p14="http://schemas.microsoft.com/office/powerpoint/2010/main" val="6411328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5" name="Picture 1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7" name="Oval 1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9" name="Picture 1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1" name="Picture 2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3" name="Rectangle 2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4">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1460230"/>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p:cNvSpPr>
            <a:spLocks noGrp="1"/>
          </p:cNvSpPr>
          <p:nvPr>
            <p:ph type="title"/>
          </p:nvPr>
        </p:nvSpPr>
        <p:spPr>
          <a:xfrm>
            <a:off x="486697" y="629267"/>
            <a:ext cx="6939116" cy="1016654"/>
          </a:xfrm>
        </p:spPr>
        <p:txBody>
          <a:bodyPr vert="horz" lIns="91440" tIns="45720" rIns="91440" bIns="45720" rtlCol="0" anchor="t">
            <a:normAutofit/>
          </a:bodyPr>
          <a:lstStyle/>
          <a:p>
            <a:pPr defTabSz="457200"/>
            <a:r>
              <a:rPr lang="en-US" b="0" i="0" kern="1200">
                <a:solidFill>
                  <a:srgbClr val="EBEBEB"/>
                </a:solidFill>
                <a:latin typeface="+mj-lt"/>
                <a:ea typeface="+mj-ea"/>
                <a:cs typeface="+mj-cs"/>
              </a:rPr>
              <a:t>Reliability &amp; Availability</a:t>
            </a:r>
          </a:p>
        </p:txBody>
      </p:sp>
      <p:sp useBgFill="1">
        <p:nvSpPr>
          <p:cNvPr id="31" name="Freeform: Shape 30">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762067"/>
            <a:ext cx="9144313"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txBody>
          <a:bodyPr/>
          <a:lstStyle/>
          <a:p>
            <a:endParaRPr lang="en-US"/>
          </a:p>
        </p:txBody>
      </p:sp>
      <p:sp>
        <p:nvSpPr>
          <p:cNvPr id="4" name="Content Placeholder 3"/>
          <p:cNvSpPr>
            <a:spLocks noGrp="1"/>
          </p:cNvSpPr>
          <p:nvPr>
            <p:ph sz="half" idx="2"/>
          </p:nvPr>
        </p:nvSpPr>
        <p:spPr>
          <a:xfrm>
            <a:off x="486698" y="2548281"/>
            <a:ext cx="3841954" cy="3658689"/>
          </a:xfrm>
        </p:spPr>
        <p:txBody>
          <a:bodyPr vert="horz" lIns="91440" tIns="45720" rIns="91440" bIns="45720" rtlCol="0">
            <a:normAutofit/>
          </a:bodyPr>
          <a:lstStyle/>
          <a:p>
            <a:pPr defTabSz="457200"/>
            <a:r>
              <a:rPr lang="en-US" dirty="0"/>
              <a:t>Factors affecting reliability and availability</a:t>
            </a:r>
          </a:p>
          <a:p>
            <a:pPr lvl="1" defTabSz="457200"/>
            <a:r>
              <a:rPr lang="en-US" dirty="0"/>
              <a:t>High number of components</a:t>
            </a:r>
          </a:p>
          <a:p>
            <a:pPr lvl="1" defTabSz="457200"/>
            <a:r>
              <a:rPr lang="en-US" dirty="0"/>
              <a:t>Complexity: AWS outage</a:t>
            </a:r>
          </a:p>
        </p:txBody>
      </p:sp>
      <p:pic>
        <p:nvPicPr>
          <p:cNvPr id="8" name="Content Placeholder 7" descr="AmazonOut.jpg"/>
          <p:cNvPicPr>
            <a:picLocks noGrp="1" noChangeAspect="1"/>
          </p:cNvPicPr>
          <p:nvPr>
            <p:ph sz="half" idx="1"/>
          </p:nvPr>
        </p:nvPicPr>
        <p:blipFill>
          <a:blip r:embed="rId6" cstate="print"/>
          <a:stretch>
            <a:fillRect/>
          </a:stretch>
        </p:blipFill>
        <p:spPr>
          <a:xfrm>
            <a:off x="4568937" y="3285557"/>
            <a:ext cx="4088720" cy="2187465"/>
          </a:xfrm>
          <a:prstGeom prst="rect">
            <a:avLst/>
          </a:prstGeom>
          <a:effectLst/>
        </p:spPr>
      </p:pic>
    </p:spTree>
    <p:extLst>
      <p:ext uri="{BB962C8B-B14F-4D97-AF65-F5344CB8AC3E}">
        <p14:creationId xmlns:p14="http://schemas.microsoft.com/office/powerpoint/2010/main" val="6606258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Survey of Cloud Data Architecture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Survey of Cloud Data Architectures</Template>
  <TotalTime>11826</TotalTime>
  <Words>895</Words>
  <Application>Microsoft Office PowerPoint</Application>
  <PresentationFormat>On-screen Show (4:3)</PresentationFormat>
  <Paragraphs>151</Paragraphs>
  <Slides>24</Slides>
  <Notes>7</Notes>
  <HiddenSlides>3</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Arial</vt:lpstr>
      <vt:lpstr>Calibri</vt:lpstr>
      <vt:lpstr>Century Gothic</vt:lpstr>
      <vt:lpstr>Consolas</vt:lpstr>
      <vt:lpstr>Corbel</vt:lpstr>
      <vt:lpstr>Osaka</vt:lpstr>
      <vt:lpstr>Trebuchet MS</vt:lpstr>
      <vt:lpstr>Wingdings</vt:lpstr>
      <vt:lpstr>Wingdings 2</vt:lpstr>
      <vt:lpstr>Wingdings 3</vt:lpstr>
      <vt:lpstr>Survey of Cloud Data Architectures</vt:lpstr>
      <vt:lpstr>Ion</vt:lpstr>
      <vt:lpstr>Cloud Computing Lecture 2 Technology Challenges</vt:lpstr>
      <vt:lpstr>Recall and Review</vt:lpstr>
      <vt:lpstr>A Spectrum of Cloud Models</vt:lpstr>
      <vt:lpstr>Technology Challenges</vt:lpstr>
      <vt:lpstr>Scalability</vt:lpstr>
      <vt:lpstr>Elasticity</vt:lpstr>
      <vt:lpstr>PowerPoint Presentation</vt:lpstr>
      <vt:lpstr>Performance Unpredicability</vt:lpstr>
      <vt:lpstr>Reliability &amp; Availability</vt:lpstr>
      <vt:lpstr>Security</vt:lpstr>
      <vt:lpstr>Compliance</vt:lpstr>
      <vt:lpstr>Multi-tenancy</vt:lpstr>
      <vt:lpstr>Business Drivers of Cloud Computing</vt:lpstr>
      <vt:lpstr>Potential benefits of Cloud Computing</vt:lpstr>
      <vt:lpstr>PowerPoint Presentation</vt:lpstr>
      <vt:lpstr>Inhibitors to adopting cloud computing</vt:lpstr>
      <vt:lpstr>Deployment Models</vt:lpstr>
      <vt:lpstr>Public v/s Private Cloud architectures</vt:lpstr>
      <vt:lpstr>Comparison of public vs private cloud</vt:lpstr>
      <vt:lpstr>Comparison of public vs private cloud</vt:lpstr>
      <vt:lpstr>Class Exercise (5 mins)</vt:lpstr>
      <vt:lpstr>Exercise 1</vt:lpstr>
      <vt:lpstr>Exercises</vt:lpstr>
      <vt:lpstr>Assignment</vt:lpstr>
    </vt:vector>
  </TitlesOfParts>
  <Company>Guavus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KVS</dc:creator>
  <cp:lastModifiedBy>Subramaniam Kalambur</cp:lastModifiedBy>
  <cp:revision>154</cp:revision>
  <dcterms:created xsi:type="dcterms:W3CDTF">2013-07-08T08:52:52Z</dcterms:created>
  <dcterms:modified xsi:type="dcterms:W3CDTF">2025-08-21T14:12:42Z</dcterms:modified>
</cp:coreProperties>
</file>

<file path=docProps/thumbnail.jpeg>
</file>